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Lst>
  <p:sldSz cx="9144000" cy="6858000" type="screen4x3"/>
  <p:notesSz cx="6858000" cy="9144000"/>
  <p:embeddedFontLst>
    <p:embeddedFont>
      <p:font typeface="Calibri"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A0000"/>
    <a:srgbClr val="004BBC"/>
    <a:srgbClr val="EA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79328" autoAdjust="0"/>
  </p:normalViewPr>
  <p:slideViewPr>
    <p:cSldViewPr>
      <p:cViewPr>
        <p:scale>
          <a:sx n="50" d="100"/>
          <a:sy n="50" d="100"/>
        </p:scale>
        <p:origin x="-1746" y="-2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3656" y="-2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2561188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F52252-1B4E-4396-ADB8-FDB679AA465B}" type="datetimeFigureOut">
              <a:rPr lang="en-US" smtClean="0"/>
              <a:pPr/>
              <a:t>8/15/2012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8000F3-CF35-4E53-9F31-1BD0A5D99736}" type="slidenum">
              <a:rPr lang="en-US" smtClean="0"/>
              <a:pPr/>
              <a:t>‹#›</a:t>
            </a:fld>
            <a:endParaRPr lang="en-US"/>
          </a:p>
        </p:txBody>
      </p:sp>
    </p:spTree>
    <p:extLst>
      <p:ext uri="{BB962C8B-B14F-4D97-AF65-F5344CB8AC3E}">
        <p14:creationId xmlns:p14="http://schemas.microsoft.com/office/powerpoint/2010/main" xmlns="" val="699884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Day 1 of the Summit, we distributed copies of Literacy Line grant to everyone, and you had the option of using this when answering the visual representation guiding questions.  </a:t>
            </a:r>
          </a:p>
          <a:p>
            <a:endParaRPr lang="en-US" dirty="0"/>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4242160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152184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learned during previous sessions that:</a:t>
            </a:r>
          </a:p>
          <a:p>
            <a:endParaRPr lang="en-US" dirty="0" smtClean="0"/>
          </a:p>
          <a:p>
            <a:r>
              <a:rPr lang="en-US" dirty="0" smtClean="0"/>
              <a:t>A Literacy Line is a vertical collaborative among feeder-pattern campuses within an LEA or among partnering eligible LEAs. Each </a:t>
            </a:r>
            <a:r>
              <a:rPr lang="en-US" dirty="0" smtClean="0">
                <a:latin typeface="Calibri" charset="0"/>
              </a:rPr>
              <a:t>Literacy Line is responsible for providing instructional and programming alignment for language, preliteracy, and literacy development and ease the transition for children across their entire learning careers. </a:t>
            </a:r>
          </a:p>
          <a:p>
            <a:endParaRPr lang="en-US" dirty="0" smtClean="0">
              <a:latin typeface="Calibri" charset="0"/>
            </a:endParaRPr>
          </a:p>
          <a:p>
            <a:r>
              <a:rPr lang="en-US" dirty="0" smtClean="0">
                <a:latin typeface="Calibri" charset="0"/>
              </a:rPr>
              <a:t>ALLOW TIME FOR PARTICIPANTS TO REVIEW SCHEDULE 4B, PROGRAM DESCRIPTION: LITERACY LINE AND LITERACY PROGRAM.</a:t>
            </a:r>
          </a:p>
          <a:p>
            <a:endParaRPr lang="en-US" dirty="0" smtClean="0">
              <a:latin typeface="Calibri" charset="0"/>
            </a:endParaRPr>
          </a:p>
          <a:p>
            <a:pPr>
              <a:spcBef>
                <a:spcPct val="0"/>
              </a:spcBef>
            </a:pPr>
            <a:r>
              <a:rPr lang="en-US" dirty="0" smtClean="0">
                <a:latin typeface="Calibri" charset="0"/>
              </a:rPr>
              <a:t>Knowing this, discuss the statement and question with your tablemates. </a:t>
            </a:r>
          </a:p>
          <a:p>
            <a:endParaRPr lang="en-US" dirty="0"/>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287710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 (EXCEPT THE REFLECTION QUESTION).</a:t>
            </a:r>
          </a:p>
          <a:p>
            <a:endParaRPr lang="en-US" dirty="0" smtClean="0"/>
          </a:p>
          <a:p>
            <a:r>
              <a:rPr lang="en-US" dirty="0" smtClean="0"/>
              <a:t>Please locate Schedule 4B, Part 3 in your grant. Once there, record the page number on Handout 2 and review the contents of this schedule.</a:t>
            </a:r>
          </a:p>
          <a:p>
            <a:endParaRPr lang="en-US" dirty="0" smtClean="0"/>
          </a:p>
          <a:p>
            <a:r>
              <a:rPr lang="en-US" dirty="0" smtClean="0"/>
              <a:t>GIVE PARTICIPANTS TIME TO REVIEW.</a:t>
            </a:r>
          </a:p>
          <a:p>
            <a:endParaRPr lang="en-US" dirty="0" smtClean="0"/>
          </a:p>
          <a:p>
            <a:r>
              <a:rPr lang="en-US" dirty="0" smtClean="0"/>
              <a:t>With your tablemates, reflect on the question posed on the screen.</a:t>
            </a:r>
            <a:endParaRPr lang="en-US" dirty="0"/>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397293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 (EXCEPT THE REFLECTION QUESTION).</a:t>
            </a:r>
          </a:p>
          <a:p>
            <a:endParaRPr lang="en-US" dirty="0" smtClean="0"/>
          </a:p>
          <a:p>
            <a:r>
              <a:rPr lang="en-US" dirty="0" smtClean="0"/>
              <a:t>Please locate Schedule 4B, Part 1 in your grant. Once there, record the page number on Handout 2 and review the contents of this schedule.</a:t>
            </a:r>
          </a:p>
          <a:p>
            <a:endParaRPr lang="en-US" dirty="0" smtClean="0"/>
          </a:p>
          <a:p>
            <a:r>
              <a:rPr lang="en-US" dirty="0" smtClean="0"/>
              <a:t>GIVE PARTICIPANTS TIME TO REVIEW.</a:t>
            </a:r>
          </a:p>
          <a:p>
            <a:endParaRPr lang="en-US" dirty="0" smtClean="0"/>
          </a:p>
          <a:p>
            <a:r>
              <a:rPr lang="en-US" dirty="0" smtClean="0"/>
              <a:t>With your tablemates, reflect on the questions posed on the screen.</a:t>
            </a:r>
            <a:endParaRPr lang="en-US" dirty="0"/>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1847813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learned during yesterday’s session that the LASERS acronym stands for (READ THE SIX COMPONENTS)</a:t>
            </a:r>
          </a:p>
          <a:p>
            <a:endParaRPr lang="en-US" dirty="0" smtClean="0"/>
          </a:p>
          <a:p>
            <a:r>
              <a:rPr lang="en-US" dirty="0" smtClean="0"/>
              <a:t>Please locate Schedule 4B, Part 2 in your grant. Once there, record the page number on Handout 2 and review the contents of this schedule.</a:t>
            </a:r>
          </a:p>
          <a:p>
            <a:endParaRPr lang="en-US" dirty="0" smtClean="0"/>
          </a:p>
          <a:p>
            <a:r>
              <a:rPr lang="en-US" dirty="0" smtClean="0"/>
              <a:t>GIVE PARTICIPANTS TIME TO REVIEW.</a:t>
            </a:r>
          </a:p>
          <a:p>
            <a:endParaRPr lang="en-US" dirty="0" smtClean="0"/>
          </a:p>
          <a:p>
            <a:r>
              <a:rPr lang="en-US" dirty="0" smtClean="0"/>
              <a:t>With your tablemates, reflect on the questions posed on the screen.</a:t>
            </a:r>
          </a:p>
          <a:p>
            <a:endParaRPr lang="en-US" dirty="0"/>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693214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 (EXCEPT THE REFLECTION QUESTION).</a:t>
            </a:r>
          </a:p>
          <a:p>
            <a:endParaRPr lang="en-US" dirty="0" smtClean="0"/>
          </a:p>
          <a:p>
            <a:r>
              <a:rPr lang="en-US" dirty="0" smtClean="0"/>
              <a:t>Please locate Schedule 4B, Part 1 in your grant. Once there, record the page number on Handout 2 and review the contents of this schedule.</a:t>
            </a:r>
          </a:p>
          <a:p>
            <a:endParaRPr lang="en-US" dirty="0" smtClean="0"/>
          </a:p>
          <a:p>
            <a:r>
              <a:rPr lang="en-US" dirty="0" smtClean="0"/>
              <a:t>GIVE PARTICIPANTS TIME TO REVIEW.</a:t>
            </a:r>
          </a:p>
          <a:p>
            <a:endParaRPr lang="en-US" dirty="0" smtClean="0"/>
          </a:p>
          <a:p>
            <a:r>
              <a:rPr lang="en-US" dirty="0" smtClean="0"/>
              <a:t>With your tablemates, reflect on the question posed on the screen.</a:t>
            </a:r>
            <a:endParaRPr lang="en-US" dirty="0"/>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2801040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608677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 (EXCEPT THE REFLECTION QUESTION).</a:t>
            </a:r>
          </a:p>
          <a:p>
            <a:endParaRPr lang="en-US" dirty="0" smtClean="0"/>
          </a:p>
          <a:p>
            <a:r>
              <a:rPr lang="en-US" dirty="0" smtClean="0"/>
              <a:t>Please locate Schedule 4C in your grant. Once there, record the page number on Handout 2 and review the contents of this schedule.</a:t>
            </a:r>
          </a:p>
          <a:p>
            <a:endParaRPr lang="en-US" dirty="0" smtClean="0"/>
          </a:p>
          <a:p>
            <a:r>
              <a:rPr lang="en-US" dirty="0" smtClean="0"/>
              <a:t>GIVE PARTICIPANTS TIME TO REVIEW.</a:t>
            </a:r>
          </a:p>
          <a:p>
            <a:endParaRPr lang="en-US" dirty="0" smtClean="0"/>
          </a:p>
          <a:p>
            <a:r>
              <a:rPr lang="en-US" dirty="0" smtClean="0"/>
              <a:t>With your tablemates, reflect on the questions posed on the screen.</a:t>
            </a:r>
            <a:endParaRPr lang="en-US" dirty="0"/>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651742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 (EXCEPT THE REFLECTION QUESTION).</a:t>
            </a:r>
          </a:p>
          <a:p>
            <a:endParaRPr lang="en-US" dirty="0" smtClean="0"/>
          </a:p>
          <a:p>
            <a:r>
              <a:rPr lang="en-US" dirty="0" smtClean="0"/>
              <a:t>Please locate Schedule 4C, Part 2 in your grant. Once there, record the page number on Handout 2 and review the contents of this schedule.</a:t>
            </a:r>
          </a:p>
          <a:p>
            <a:endParaRPr lang="en-US" dirty="0" smtClean="0"/>
          </a:p>
          <a:p>
            <a:r>
              <a:rPr lang="en-US" dirty="0" smtClean="0"/>
              <a:t>GIVE PARTICIPANTS TIME TO REVIEW.</a:t>
            </a:r>
          </a:p>
          <a:p>
            <a:endParaRPr lang="en-US" dirty="0" smtClean="0"/>
          </a:p>
          <a:p>
            <a:r>
              <a:rPr lang="en-US" dirty="0" smtClean="0"/>
              <a:t>With your tablemates, reflect on the questions posed on the screen.</a:t>
            </a:r>
            <a:endParaRPr lang="en-US" dirty="0"/>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1710077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end our grant walk-through with this quote.</a:t>
            </a:r>
          </a:p>
          <a:p>
            <a:endParaRPr lang="en-US" dirty="0" smtClean="0"/>
          </a:p>
          <a:p>
            <a:r>
              <a:rPr lang="en-US" dirty="0" smtClean="0"/>
              <a:t>We hope this session has provided a deeper look into your Literacy Line grant and helps prepare you for future implementation.</a:t>
            </a:r>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4073304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During this session, we’ll:</a:t>
            </a:r>
          </a:p>
          <a:p>
            <a:pPr>
              <a:spcBef>
                <a:spcPct val="0"/>
              </a:spcBef>
            </a:pPr>
            <a:endParaRPr lang="en-US" dirty="0" smtClean="0">
              <a:latin typeface="Calibri" charset="0"/>
            </a:endParaRPr>
          </a:p>
          <a:p>
            <a:pPr>
              <a:spcBef>
                <a:spcPct val="0"/>
              </a:spcBef>
            </a:pPr>
            <a:r>
              <a:rPr lang="en-US" dirty="0" smtClean="0">
                <a:latin typeface="Calibri" charset="0"/>
              </a:rPr>
              <a:t>READ GOALS ON THE SLIDE.</a:t>
            </a:r>
          </a:p>
          <a:p>
            <a:endParaRPr lang="en-US" dirty="0"/>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85866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Using</a:t>
            </a:r>
            <a:r>
              <a:rPr lang="en-US" baseline="0" dirty="0" smtClean="0">
                <a:latin typeface="Calibri" charset="0"/>
              </a:rPr>
              <a:t> the TLI grant, we will:</a:t>
            </a:r>
            <a:endParaRPr lang="en-US" dirty="0" smtClean="0">
              <a:latin typeface="Calibri" charset="0"/>
            </a:endParaRPr>
          </a:p>
          <a:p>
            <a:pPr>
              <a:spcBef>
                <a:spcPct val="0"/>
              </a:spcBef>
            </a:pPr>
            <a:endParaRPr lang="en-US" dirty="0" smtClean="0">
              <a:latin typeface="Calibri" charset="0"/>
            </a:endParaRPr>
          </a:p>
          <a:p>
            <a:pPr>
              <a:spcBef>
                <a:spcPct val="0"/>
              </a:spcBef>
            </a:pPr>
            <a:r>
              <a:rPr lang="en-US" dirty="0" smtClean="0">
                <a:latin typeface="Calibri" charset="0"/>
              </a:rPr>
              <a:t>READ THE BULLETS ON THE SLIDE. </a:t>
            </a:r>
          </a:p>
          <a:p>
            <a:pPr>
              <a:spcBef>
                <a:spcPct val="0"/>
              </a:spcBef>
            </a:pPr>
            <a:endParaRPr lang="en-US" dirty="0" smtClean="0">
              <a:latin typeface="Calibri" charset="0"/>
            </a:endParaRPr>
          </a:p>
          <a:p>
            <a:pPr>
              <a:spcBef>
                <a:spcPct val="0"/>
              </a:spcBef>
            </a:pPr>
            <a:r>
              <a:rPr lang="en-US" dirty="0" smtClean="0">
                <a:latin typeface="Calibri" charset="0"/>
              </a:rPr>
              <a:t>Getting to know some of the important parts of the grant and how they connect to the Literacy Lines objectives will be essential in establishing a foundation for the TLI. With this in mind, we structured this session so that you (1) learn about components</a:t>
            </a:r>
            <a:r>
              <a:rPr lang="en-US" baseline="0" dirty="0" smtClean="0">
                <a:latin typeface="Calibri" charset="0"/>
              </a:rPr>
              <a:t> </a:t>
            </a:r>
            <a:r>
              <a:rPr lang="en-US" dirty="0" smtClean="0">
                <a:latin typeface="Calibri" charset="0"/>
              </a:rPr>
              <a:t>of your Literacy Line grant, and (2) spend time with your leadership teams discussing what it means for you. In doing this, we believe you’ll be better equipped to ask questions and become more familiar with what is expected of you.</a:t>
            </a:r>
          </a:p>
          <a:p>
            <a:endParaRPr lang="en-US" dirty="0"/>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39988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cs typeface="Arial" charset="0"/>
              </a:rPr>
              <a:t>Please locate </a:t>
            </a:r>
            <a:r>
              <a:rPr lang="en-US" b="1" dirty="0" smtClean="0">
                <a:latin typeface="Arial" charset="0"/>
                <a:cs typeface="Arial" charset="0"/>
              </a:rPr>
              <a:t>Handout 2</a:t>
            </a:r>
            <a:r>
              <a:rPr lang="en-US" dirty="0" smtClean="0">
                <a:latin typeface="Arial" charset="0"/>
                <a:cs typeface="Arial" charset="0"/>
              </a:rPr>
              <a:t>. We will use the Annotated Table of Contents to identify and document some pages of your Literacy Line  grant. </a:t>
            </a:r>
          </a:p>
          <a:p>
            <a:endParaRPr lang="en-US" dirty="0" smtClean="0">
              <a:latin typeface="Arial" charset="0"/>
              <a:cs typeface="Arial" charset="0"/>
            </a:endParaRPr>
          </a:p>
          <a:p>
            <a:pPr>
              <a:spcBef>
                <a:spcPct val="0"/>
              </a:spcBef>
            </a:pPr>
            <a:r>
              <a:rPr lang="en-US" dirty="0" smtClean="0">
                <a:latin typeface="Calibri" charset="0"/>
              </a:rPr>
              <a:t>The handout includes the (1) Schedule number; (2) section name and description; and (3) page number. You will be filling in the page numbers as we guide you through the grant: providing an overview  of various elements and documenting important sections for future reference.</a:t>
            </a:r>
          </a:p>
          <a:p>
            <a:pPr>
              <a:spcBef>
                <a:spcPct val="0"/>
              </a:spcBef>
            </a:pPr>
            <a:endParaRPr lang="en-US" dirty="0" smtClean="0">
              <a:latin typeface="Calibri" charset="0"/>
            </a:endParaRPr>
          </a:p>
          <a:p>
            <a:pPr>
              <a:spcBef>
                <a:spcPct val="0"/>
              </a:spcBef>
            </a:pPr>
            <a:r>
              <a:rPr lang="en-US" dirty="0" smtClean="0">
                <a:latin typeface="Calibri" charset="0"/>
              </a:rPr>
              <a:t>Becoming </a:t>
            </a:r>
            <a:r>
              <a:rPr lang="en-US" baseline="0" dirty="0" smtClean="0">
                <a:latin typeface="Calibri" charset="0"/>
              </a:rPr>
              <a:t>familiar </a:t>
            </a:r>
            <a:r>
              <a:rPr lang="en-US" dirty="0" smtClean="0">
                <a:latin typeface="Calibri" charset="0"/>
              </a:rPr>
              <a:t>with your </a:t>
            </a:r>
            <a:r>
              <a:rPr lang="en-US" baseline="0" dirty="0" smtClean="0">
                <a:latin typeface="Calibri" charset="0"/>
              </a:rPr>
              <a:t>grant</a:t>
            </a:r>
            <a:r>
              <a:rPr lang="en-US" dirty="0" smtClean="0">
                <a:latin typeface="Calibri" charset="0"/>
              </a:rPr>
              <a:t> a</a:t>
            </a:r>
            <a:r>
              <a:rPr lang="en-US" baseline="0" dirty="0" smtClean="0">
                <a:latin typeface="Calibri" charset="0"/>
              </a:rPr>
              <a:t>t the beginning of implementation</a:t>
            </a:r>
            <a:r>
              <a:rPr lang="en-US" dirty="0" smtClean="0">
                <a:latin typeface="Calibri" charset="0"/>
              </a:rPr>
              <a:t> will assist you in knowing more about TLI, understanding your Literacy Line goals, and planning for sustainability.</a:t>
            </a:r>
            <a:endParaRPr lang="en-US" baseline="0" dirty="0" smtClean="0">
              <a:latin typeface="Calibri" charset="0"/>
            </a:endParaRPr>
          </a:p>
          <a:p>
            <a:endParaRPr lang="en-US" dirty="0"/>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246583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 (EXCEPT THE REFLECTION QUESTION).</a:t>
            </a:r>
          </a:p>
          <a:p>
            <a:endParaRPr lang="en-US" dirty="0" smtClean="0"/>
          </a:p>
          <a:p>
            <a:r>
              <a:rPr lang="en-US" dirty="0" smtClean="0"/>
              <a:t>Please locate Schedule 4, Part 1 in your grant. Once there, record the page number on Handout 2 and review the contents of this schedule.</a:t>
            </a:r>
          </a:p>
          <a:p>
            <a:endParaRPr lang="en-US" dirty="0" smtClean="0"/>
          </a:p>
          <a:p>
            <a:r>
              <a:rPr lang="en-US" dirty="0" smtClean="0"/>
              <a:t>GIVE PARTICIPANTS TIME TO REVIEW.</a:t>
            </a:r>
          </a:p>
          <a:p>
            <a:endParaRPr lang="en-US" dirty="0" smtClean="0"/>
          </a:p>
          <a:p>
            <a:r>
              <a:rPr lang="en-US" dirty="0" smtClean="0"/>
              <a:t>With your tablemates, reflect on the question posed on the screen.</a:t>
            </a:r>
          </a:p>
          <a:p>
            <a:endParaRPr lang="en-US" dirty="0"/>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1358677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reviewed and worked with the TLI Grant Goals several times during the Summit. As we continue reviewing the grant, remember that these are the goals we want to accomplish. Keep these in mind during your table discussions and while reviewing the contents of your grant.</a:t>
            </a:r>
            <a:endParaRPr lang="en-US" dirty="0"/>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686412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 (EXCEPT THE REFLECTION QUESTION).</a:t>
            </a:r>
          </a:p>
          <a:p>
            <a:endParaRPr lang="en-US" dirty="0" smtClean="0"/>
          </a:p>
          <a:p>
            <a:r>
              <a:rPr lang="en-US" dirty="0" smtClean="0"/>
              <a:t>Please locate Schedule 4, Part 2 in your grant. Once there, record the page number on Handout 2 and review the contents of this schedule.</a:t>
            </a:r>
          </a:p>
          <a:p>
            <a:endParaRPr lang="en-US" dirty="0" smtClean="0"/>
          </a:p>
          <a:p>
            <a:r>
              <a:rPr lang="en-US" dirty="0" smtClean="0"/>
              <a:t>GIVE PARTICIPANTS TIME TO REVIEW.</a:t>
            </a:r>
          </a:p>
          <a:p>
            <a:endParaRPr lang="en-US" dirty="0" smtClean="0"/>
          </a:p>
          <a:p>
            <a:r>
              <a:rPr lang="en-US" dirty="0" smtClean="0"/>
              <a:t>With your tablemates, reflect on the questions posed on the screen.</a:t>
            </a:r>
          </a:p>
          <a:p>
            <a:endParaRPr lang="en-US" dirty="0"/>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250265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(EXCEPT THE REFLECTION QUESTION).</a:t>
            </a:r>
          </a:p>
          <a:p>
            <a:endParaRPr lang="en-US" dirty="0"/>
          </a:p>
          <a:p>
            <a:r>
              <a:rPr lang="en-US" dirty="0"/>
              <a:t>Please locate Schedule 4, Part 2 in your grant. Once there, record the page number on </a:t>
            </a:r>
            <a:r>
              <a:rPr lang="en-US" dirty="0" smtClean="0"/>
              <a:t>Handout 2 </a:t>
            </a:r>
            <a:r>
              <a:rPr lang="en-US" dirty="0"/>
              <a:t>and review the contents of this schedule.</a:t>
            </a:r>
          </a:p>
          <a:p>
            <a:endParaRPr lang="en-US" dirty="0"/>
          </a:p>
          <a:p>
            <a:r>
              <a:rPr lang="en-US" dirty="0"/>
              <a:t>GIVE PARTICIPANTS TIME TO REVIEW.</a:t>
            </a:r>
          </a:p>
          <a:p>
            <a:endParaRPr lang="en-US" dirty="0"/>
          </a:p>
          <a:p>
            <a:r>
              <a:rPr lang="en-US" dirty="0"/>
              <a:t>With your tablemates, reflect on the questions posed on the screen.</a:t>
            </a:r>
          </a:p>
          <a:p>
            <a:endParaRPr lang="en-US" dirty="0"/>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31002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(EXCEPT THE REFLECTION QUESTION).</a:t>
            </a:r>
          </a:p>
          <a:p>
            <a:endParaRPr lang="en-US" dirty="0"/>
          </a:p>
          <a:p>
            <a:r>
              <a:rPr lang="en-US" dirty="0"/>
              <a:t>Please locate Schedule 4, Part 2 in your grant. Once there, record the page number on </a:t>
            </a:r>
            <a:r>
              <a:rPr lang="en-US" dirty="0" smtClean="0"/>
              <a:t>Handout 2 </a:t>
            </a:r>
            <a:r>
              <a:rPr lang="en-US" dirty="0"/>
              <a:t>and review the contents of this schedule.</a:t>
            </a:r>
          </a:p>
          <a:p>
            <a:endParaRPr lang="en-US" dirty="0"/>
          </a:p>
          <a:p>
            <a:r>
              <a:rPr lang="en-US" dirty="0"/>
              <a:t>GIVE PARTICIPANTS TIME TO REVIEW.</a:t>
            </a:r>
          </a:p>
          <a:p>
            <a:endParaRPr lang="en-US" dirty="0"/>
          </a:p>
          <a:p>
            <a:r>
              <a:rPr lang="en-US" dirty="0"/>
              <a:t>With your tablemates, reflect on the questions posed on the screen.</a:t>
            </a:r>
          </a:p>
        </p:txBody>
      </p:sp>
      <p:sp>
        <p:nvSpPr>
          <p:cNvPr id="5" name="Date Placeholder 2"/>
          <p:cNvSpPr>
            <a:spLocks noGrp="1"/>
          </p:cNvSpPr>
          <p:nvPr>
            <p:ph type="dt" sz="quarter"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p14="http://schemas.microsoft.com/office/powerpoint/2010/main" xmlns="" val="2485906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1" descr="LaserOnLiteracy5.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152400"/>
            <a:ext cx="9144000" cy="706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239000" y="5613400"/>
            <a:ext cx="1743075"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838200" y="663575"/>
            <a:ext cx="7772400" cy="1470025"/>
          </a:xfrm>
        </p:spPr>
        <p:txBody>
          <a:bodyPr>
            <a:normAutofit/>
          </a:bodyPr>
          <a:lstStyle>
            <a:lvl1pPr algn="r">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8200" y="2362200"/>
            <a:ext cx="7772400" cy="914400"/>
          </a:xfrm>
        </p:spPr>
        <p:txBody>
          <a:bodyPr>
            <a:normAutofit/>
          </a:bodyPr>
          <a:lstStyle>
            <a:lvl1pPr marL="0" indent="0" algn="r">
              <a:buNone/>
              <a:defRPr sz="1800" b="1">
                <a:solidFill>
                  <a:schemeClr val="bg1"/>
                </a:solidFill>
                <a:latin typeface="AbcPrint"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66324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08038"/>
          </a:xfrm>
        </p:spPr>
        <p:txBody>
          <a:bodyPr>
            <a:normAutofit/>
          </a:bodyPr>
          <a:lstStyle>
            <a:lvl1pPr>
              <a:defRPr sz="3200" b="1">
                <a:solidFill>
                  <a:srgbClr val="004BBC"/>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495800"/>
          </a:xfrm>
        </p:spPr>
        <p:txBody>
          <a:bodyPr>
            <a:normAutofit/>
          </a:bodyPr>
          <a:lstStyle>
            <a:lvl1pPr>
              <a:defRPr sz="2000" b="0">
                <a:latin typeface="Arial" pitchFamily="34" charset="0"/>
                <a:cs typeface="Arial" pitchFamily="34" charset="0"/>
              </a:defRPr>
            </a:lvl1pPr>
            <a:lvl2pPr>
              <a:defRPr sz="1800" b="0">
                <a:latin typeface="Arial" pitchFamily="34" charset="0"/>
                <a:cs typeface="Arial" pitchFamily="34" charset="0"/>
              </a:defRPr>
            </a:lvl2pPr>
            <a:lvl3pPr>
              <a:defRPr sz="1600" b="0">
                <a:latin typeface="Arial" pitchFamily="34" charset="0"/>
                <a:cs typeface="Arial" pitchFamily="34" charset="0"/>
              </a:defRPr>
            </a:lvl3pPr>
            <a:lvl4pPr>
              <a:defRPr sz="1400" b="0">
                <a:latin typeface="Arial" pitchFamily="34" charset="0"/>
                <a:cs typeface="Arial" pitchFamily="34" charset="0"/>
              </a:defRPr>
            </a:lvl4pPr>
            <a:lvl5pPr>
              <a:defRPr sz="1400" b="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419600" y="6416675"/>
            <a:ext cx="457200" cy="365125"/>
          </a:xfrm>
          <a:prstGeom prst="rect">
            <a:avLst/>
          </a:prstGeom>
        </p:spPr>
        <p:txBody>
          <a:bodyPr/>
          <a:lstStyle>
            <a:lvl1pPr algn="ctr">
              <a:defRPr>
                <a:solidFill>
                  <a:schemeClr val="tx1">
                    <a:lumMod val="75000"/>
                    <a:lumOff val="25000"/>
                  </a:schemeClr>
                </a:solidFill>
              </a:defRPr>
            </a:lvl1pPr>
          </a:lstStyle>
          <a:p>
            <a:fld id="{FB992C42-9770-4C09-8A03-4B1EFAFB2C14}"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xmlns="" val="34092967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Slide Number Placeholder 3"/>
          <p:cNvSpPr>
            <a:spLocks noGrp="1"/>
          </p:cNvSpPr>
          <p:nvPr>
            <p:ph type="sldNum" sz="quarter" idx="12"/>
          </p:nvPr>
        </p:nvSpPr>
        <p:spPr>
          <a:xfrm>
            <a:off x="4267200" y="6416675"/>
            <a:ext cx="457200" cy="288925"/>
          </a:xfrm>
          <a:prstGeom prst="rect">
            <a:avLst/>
          </a:prstGeom>
        </p:spPr>
        <p:txBody>
          <a:bodyPr/>
          <a:lstStyle>
            <a:lvl1pPr algn="ctr">
              <a:defRPr sz="1000"/>
            </a:lvl1pPr>
          </a:lstStyle>
          <a:p>
            <a:fld id="{FB992C42-9770-4C09-8A03-4B1EFAFB2C14}"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xmlns="" val="61140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267200" y="6416675"/>
            <a:ext cx="457200" cy="288925"/>
          </a:xfrm>
          <a:prstGeom prst="rect">
            <a:avLst/>
          </a:prstGeom>
        </p:spPr>
        <p:txBody>
          <a:bodyPr/>
          <a:lstStyle>
            <a:lvl1pPr algn="ctr">
              <a:defRPr sz="1000"/>
            </a:lvl1pPr>
          </a:lstStyle>
          <a:p>
            <a:fld id="{FB992C42-9770-4C09-8A03-4B1EFAFB2C14}"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xmlns="" val="284382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24828F-8293-4FF4-8780-DDDCF2DBA461}" type="datetime1">
              <a:rPr lang="en-US">
                <a:solidFill>
                  <a:prstClr val="black"/>
                </a:solidFill>
              </a:rPr>
              <a:pPr/>
              <a:t>8/15/2012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B992C42-9770-4C09-8A03-4B1EFAFB2C14}"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xmlns="" val="3398867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7" descr="lw.png"/>
          <p:cNvPicPr>
            <a:picLocks noChangeAspect="1"/>
          </p:cNvPicPr>
          <p:nvPr userDrawn="1"/>
        </p:nvPicPr>
        <p:blipFill>
          <a:blip r:embed="rId7" cstate="print"/>
          <a:srcRect l="24690" r="1234"/>
          <a:stretch>
            <a:fillRect/>
          </a:stretch>
        </p:blipFill>
        <p:spPr bwMode="auto">
          <a:xfrm>
            <a:off x="0" y="6027926"/>
            <a:ext cx="9144000" cy="846137"/>
          </a:xfrm>
          <a:prstGeom prst="rect">
            <a:avLst/>
          </a:prstGeom>
          <a:noFill/>
          <a:ln w="9525">
            <a:noFill/>
            <a:miter lim="800000"/>
            <a:headEnd/>
            <a:tailEnd/>
          </a:ln>
        </p:spPr>
      </p:pic>
      <p:pic>
        <p:nvPicPr>
          <p:cNvPr id="7" name="Picture 6" descr="ll.png"/>
          <p:cNvPicPr>
            <a:picLocks noChangeAspect="1"/>
          </p:cNvPicPr>
          <p:nvPr userDrawn="1"/>
        </p:nvPicPr>
        <p:blipFill>
          <a:blip r:embed="rId8" cstate="print"/>
          <a:stretch>
            <a:fillRect/>
          </a:stretch>
        </p:blipFill>
        <p:spPr>
          <a:xfrm>
            <a:off x="0" y="76200"/>
            <a:ext cx="9144000" cy="895546"/>
          </a:xfrm>
          <a:prstGeom prst="rect">
            <a:avLst/>
          </a:prstGeom>
        </p:spPr>
      </p:pic>
      <p:sp>
        <p:nvSpPr>
          <p:cNvPr id="2" name="Title Placeholder 1"/>
          <p:cNvSpPr>
            <a:spLocks noGrp="1"/>
          </p:cNvSpPr>
          <p:nvPr>
            <p:ph type="title"/>
          </p:nvPr>
        </p:nvSpPr>
        <p:spPr>
          <a:xfrm>
            <a:off x="457200" y="762000"/>
            <a:ext cx="8229600" cy="762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0"/>
            <a:ext cx="9144000" cy="152400"/>
          </a:xfrm>
          <a:prstGeom prst="rect">
            <a:avLst/>
          </a:prstGeom>
          <a:solidFill>
            <a:srgbClr val="004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5"/>
          <p:cNvSpPr>
            <a:spLocks noGrp="1"/>
          </p:cNvSpPr>
          <p:nvPr>
            <p:ph type="sldNum" sz="quarter" idx="4"/>
          </p:nvPr>
        </p:nvSpPr>
        <p:spPr>
          <a:xfrm>
            <a:off x="4343400" y="6400800"/>
            <a:ext cx="457200" cy="288925"/>
          </a:xfrm>
          <a:prstGeom prst="rect">
            <a:avLst/>
          </a:prstGeom>
        </p:spPr>
        <p:txBody>
          <a:bodyPr/>
          <a:lstStyle>
            <a:lvl1pPr algn="ctr">
              <a:defRPr sz="1200">
                <a:solidFill>
                  <a:schemeClr val="tx1">
                    <a:lumMod val="75000"/>
                    <a:lumOff val="25000"/>
                  </a:schemeClr>
                </a:solidFill>
              </a:defRPr>
            </a:lvl1pPr>
          </a:lstStyle>
          <a:p>
            <a:fld id="{FB992C42-9770-4C09-8A03-4B1EFAFB2C14}"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6" name="TextBox 5"/>
          <p:cNvSpPr txBox="1"/>
          <p:nvPr userDrawn="1"/>
        </p:nvSpPr>
        <p:spPr>
          <a:xfrm>
            <a:off x="3084253" y="6642556"/>
            <a:ext cx="2975495" cy="215444"/>
          </a:xfrm>
          <a:prstGeom prst="rect">
            <a:avLst/>
          </a:prstGeom>
          <a:noFill/>
        </p:spPr>
        <p:txBody>
          <a:bodyPr wrap="none" rtlCol="0">
            <a:spAutoFit/>
          </a:bodyPr>
          <a:lstStyle/>
          <a:p>
            <a:pPr algn="ctr">
              <a:defRPr/>
            </a:pPr>
            <a:r>
              <a:rPr lang="en-US" sz="800" dirty="0">
                <a:solidFill>
                  <a:prstClr val="white">
                    <a:lumMod val="50000"/>
                  </a:prstClr>
                </a:solidFill>
              </a:rPr>
              <a:t>©2012 Texas Education Agency and the University of Texas System</a:t>
            </a:r>
          </a:p>
        </p:txBody>
      </p:sp>
    </p:spTree>
    <p:extLst>
      <p:ext uri="{BB962C8B-B14F-4D97-AF65-F5344CB8AC3E}">
        <p14:creationId xmlns:p14="http://schemas.microsoft.com/office/powerpoint/2010/main" xmlns="" val="2085327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rgbClr val="004BBC"/>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bcPrint"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bcPrint"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bcPrint"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bcPrint"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bcPrin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Walk-Through</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FB992C42-9770-4C09-8A03-4B1EFAFB2C14}" type="slidenum">
              <a:rPr lang="en-US" smtClean="0"/>
              <a:pPr/>
              <a:t>1</a:t>
            </a:fld>
            <a:endParaRPr lang="en-US" dirty="0"/>
          </a:p>
        </p:txBody>
      </p:sp>
    </p:spTree>
    <p:extLst>
      <p:ext uri="{BB962C8B-B14F-4D97-AF65-F5344CB8AC3E}">
        <p14:creationId xmlns:p14="http://schemas.microsoft.com/office/powerpoint/2010/main" xmlns="" val="197700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pitchFamily="34" charset="0"/>
                <a:cs typeface="Arial" pitchFamily="34" charset="0"/>
              </a:rPr>
              <a:t>Schedule 4B:</a:t>
            </a:r>
            <a:br>
              <a:rPr lang="en-US" b="0" dirty="0">
                <a:latin typeface="Arial" pitchFamily="34" charset="0"/>
                <a:cs typeface="Arial" pitchFamily="34" charset="0"/>
              </a:rPr>
            </a:br>
            <a:r>
              <a:rPr lang="en-US" b="0" dirty="0">
                <a:latin typeface="Arial" pitchFamily="34" charset="0"/>
                <a:cs typeface="Arial" pitchFamily="34" charset="0"/>
              </a:rPr>
              <a:t>Program Description: Needs and Objectives</a:t>
            </a:r>
            <a:endParaRPr lang="en-US" dirty="0"/>
          </a:p>
        </p:txBody>
      </p:sp>
      <p:sp>
        <p:nvSpPr>
          <p:cNvPr id="3" name="Content Placeholder 2"/>
          <p:cNvSpPr>
            <a:spLocks noGrp="1"/>
          </p:cNvSpPr>
          <p:nvPr>
            <p:ph idx="1"/>
          </p:nvPr>
        </p:nvSpPr>
        <p:spPr>
          <a:xfrm>
            <a:off x="457200" y="1905000"/>
            <a:ext cx="8229600" cy="4495800"/>
          </a:xfrm>
        </p:spPr>
        <p:txBody>
          <a:bodyPr/>
          <a:lstStyle/>
          <a:p>
            <a:pPr marL="0" indent="0">
              <a:buNone/>
            </a:pPr>
            <a:r>
              <a:rPr lang="en-US" sz="2400" dirty="0">
                <a:latin typeface="Arial" charset="0"/>
                <a:cs typeface="Arial" charset="0"/>
              </a:rPr>
              <a:t>Part 2c:  Program Effectiveness</a:t>
            </a:r>
          </a:p>
          <a:p>
            <a:pPr marL="0" indent="0">
              <a:buNone/>
            </a:pPr>
            <a:endParaRPr lang="en-US" sz="2400" dirty="0">
              <a:latin typeface="Arial" charset="0"/>
              <a:cs typeface="Arial" charset="0"/>
            </a:endParaRPr>
          </a:p>
          <a:p>
            <a:pPr marL="0" indent="0">
              <a:buNone/>
            </a:pPr>
            <a:r>
              <a:rPr lang="en-US" sz="2400" dirty="0">
                <a:latin typeface="Arial" charset="0"/>
                <a:cs typeface="Arial" charset="0"/>
              </a:rPr>
              <a:t>Familiarize yourself with the measurable goals to determine program effectiveness at each of the age/grade level groups.</a:t>
            </a:r>
          </a:p>
          <a:p>
            <a:pPr marL="0" indent="0">
              <a:buNone/>
            </a:pPr>
            <a:endParaRPr lang="en-US" sz="2600" dirty="0">
              <a:latin typeface="Arial" charset="0"/>
              <a:cs typeface="Arial" charset="0"/>
            </a:endParaRPr>
          </a:p>
          <a:p>
            <a:pPr marL="0" indent="0">
              <a:buNone/>
            </a:pPr>
            <a:endParaRPr lang="en-US" sz="2600" dirty="0">
              <a:latin typeface="Arial" charset="0"/>
              <a:cs typeface="Arial" charset="0"/>
            </a:endParaRPr>
          </a:p>
          <a:p>
            <a:pPr marL="0" indent="0">
              <a:buNone/>
            </a:pPr>
            <a:r>
              <a:rPr lang="en-US" sz="2600" u="sng" dirty="0">
                <a:solidFill>
                  <a:srgbClr val="DA0000"/>
                </a:solidFill>
                <a:latin typeface="Arial" charset="0"/>
                <a:cs typeface="Arial" charset="0"/>
              </a:rPr>
              <a:t>Reflection:</a:t>
            </a:r>
          </a:p>
          <a:p>
            <a:r>
              <a:rPr lang="en-US" sz="2400" dirty="0">
                <a:solidFill>
                  <a:srgbClr val="DA0000"/>
                </a:solidFill>
                <a:latin typeface="Arial" charset="0"/>
                <a:cs typeface="Arial" charset="0"/>
              </a:rPr>
              <a:t>How do these goals align with the TLI Grant Goals?</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10</a:t>
            </a:fld>
            <a:endParaRPr lang="en-US"/>
          </a:p>
        </p:txBody>
      </p:sp>
    </p:spTree>
    <p:extLst>
      <p:ext uri="{BB962C8B-B14F-4D97-AF65-F5344CB8AC3E}">
        <p14:creationId xmlns:p14="http://schemas.microsoft.com/office/powerpoint/2010/main" xmlns="" val="372158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b="0" dirty="0">
                <a:latin typeface="Arial" pitchFamily="34" charset="0"/>
                <a:cs typeface="Arial" pitchFamily="34" charset="0"/>
              </a:rPr>
              <a:t>Schedule 4B:</a:t>
            </a:r>
            <a:br>
              <a:rPr lang="en-US" sz="2600" b="0" dirty="0">
                <a:latin typeface="Arial" pitchFamily="34" charset="0"/>
                <a:cs typeface="Arial" pitchFamily="34" charset="0"/>
              </a:rPr>
            </a:br>
            <a:r>
              <a:rPr lang="en-US" sz="2600" b="0" dirty="0">
                <a:latin typeface="Arial" pitchFamily="34" charset="0"/>
                <a:cs typeface="Arial" pitchFamily="34" charset="0"/>
              </a:rPr>
              <a:t>Program Description: Literacy Line </a:t>
            </a:r>
            <a:r>
              <a:rPr lang="en-US" sz="2600" b="0" dirty="0" smtClean="0">
                <a:latin typeface="Arial" pitchFamily="34" charset="0"/>
                <a:cs typeface="Arial" pitchFamily="34" charset="0"/>
              </a:rPr>
              <a:t>&amp; Literacy </a:t>
            </a:r>
            <a:r>
              <a:rPr lang="en-US" sz="2600" b="0" dirty="0">
                <a:latin typeface="Arial" pitchFamily="34" charset="0"/>
                <a:cs typeface="Arial" pitchFamily="34" charset="0"/>
              </a:rPr>
              <a:t>Program</a:t>
            </a:r>
            <a:endParaRPr lang="en-US" sz="2600" dirty="0"/>
          </a:p>
        </p:txBody>
      </p:sp>
      <p:sp>
        <p:nvSpPr>
          <p:cNvPr id="3" name="Content Placeholder 2"/>
          <p:cNvSpPr>
            <a:spLocks noGrp="1"/>
          </p:cNvSpPr>
          <p:nvPr>
            <p:ph idx="1"/>
          </p:nvPr>
        </p:nvSpPr>
        <p:spPr>
          <a:xfrm>
            <a:off x="457200" y="1981200"/>
            <a:ext cx="8229600" cy="4495800"/>
          </a:xfrm>
        </p:spPr>
        <p:txBody>
          <a:bodyPr>
            <a:normAutofit/>
          </a:bodyPr>
          <a:lstStyle/>
          <a:p>
            <a:pPr marL="0" indent="0">
              <a:buNone/>
            </a:pPr>
            <a:r>
              <a:rPr lang="en-US" sz="2400" dirty="0"/>
              <a:t>Describe key human resources in your Literacy Line and determine how these individuals might best support all age/grade level groups.</a:t>
            </a:r>
          </a:p>
          <a:p>
            <a:pPr marL="0" indent="0">
              <a:buNone/>
            </a:pPr>
            <a:endParaRPr lang="en-US" sz="2400" dirty="0">
              <a:latin typeface="Arial" charset="0"/>
              <a:cs typeface="Arial" charset="0"/>
            </a:endParaRPr>
          </a:p>
          <a:p>
            <a:pPr marL="0" indent="0">
              <a:buNone/>
            </a:pPr>
            <a:r>
              <a:rPr lang="en-US" sz="2400" dirty="0">
                <a:latin typeface="Arial" charset="0"/>
                <a:cs typeface="Arial" charset="0"/>
              </a:rPr>
              <a:t>How will your </a:t>
            </a:r>
            <a:r>
              <a:rPr lang="en-US" sz="2400" dirty="0" smtClean="0">
                <a:latin typeface="Arial" charset="0"/>
                <a:cs typeface="Arial" charset="0"/>
              </a:rPr>
              <a:t>Campus/Site-</a:t>
            </a:r>
            <a:r>
              <a:rPr lang="en-US" sz="2400" dirty="0">
                <a:latin typeface="Arial" charset="0"/>
                <a:cs typeface="Arial" charset="0"/>
              </a:rPr>
              <a:t>Based Leadership Team provide support in implementing a comprehensive and coherent literacy program for all age/grade level groups?</a:t>
            </a:r>
          </a:p>
          <a:p>
            <a:endParaRPr lang="en-US" sz="2600"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11</a:t>
            </a:fld>
            <a:endParaRPr lang="en-US"/>
          </a:p>
        </p:txBody>
      </p:sp>
    </p:spTree>
    <p:extLst>
      <p:ext uri="{BB962C8B-B14F-4D97-AF65-F5344CB8AC3E}">
        <p14:creationId xmlns:p14="http://schemas.microsoft.com/office/powerpoint/2010/main" xmlns="" val="385322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pitchFamily="34" charset="0"/>
                <a:cs typeface="Arial" pitchFamily="34" charset="0"/>
              </a:rPr>
              <a:t>Schedule 4B:</a:t>
            </a:r>
            <a:br>
              <a:rPr lang="en-US" b="0" dirty="0">
                <a:latin typeface="Arial" pitchFamily="34" charset="0"/>
                <a:cs typeface="Arial" pitchFamily="34" charset="0"/>
              </a:rPr>
            </a:br>
            <a:r>
              <a:rPr lang="en-US" b="0" dirty="0">
                <a:latin typeface="Arial" pitchFamily="34" charset="0"/>
                <a:cs typeface="Arial" pitchFamily="34" charset="0"/>
              </a:rPr>
              <a:t>Program Description: Program Management</a:t>
            </a:r>
            <a:endParaRPr lang="en-US" dirty="0"/>
          </a:p>
        </p:txBody>
      </p:sp>
      <p:sp>
        <p:nvSpPr>
          <p:cNvPr id="3" name="Content Placeholder 2"/>
          <p:cNvSpPr>
            <a:spLocks noGrp="1"/>
          </p:cNvSpPr>
          <p:nvPr>
            <p:ph idx="1"/>
          </p:nvPr>
        </p:nvSpPr>
        <p:spPr>
          <a:xfrm>
            <a:off x="457200" y="1905000"/>
            <a:ext cx="8229600" cy="4495800"/>
          </a:xfrm>
        </p:spPr>
        <p:txBody>
          <a:bodyPr>
            <a:normAutofit/>
          </a:bodyPr>
          <a:lstStyle/>
          <a:p>
            <a:pPr marL="0" indent="0">
              <a:buNone/>
            </a:pPr>
            <a:r>
              <a:rPr lang="en-US" sz="2400" dirty="0">
                <a:latin typeface="Arial" charset="0"/>
                <a:cs typeface="Arial" charset="0"/>
              </a:rPr>
              <a:t>Part 3: Activity Timeline</a:t>
            </a:r>
          </a:p>
          <a:p>
            <a:pPr marL="0" indent="0">
              <a:buNone/>
            </a:pPr>
            <a:endParaRPr lang="en-US" sz="2400" dirty="0">
              <a:latin typeface="Arial" charset="0"/>
              <a:cs typeface="Arial" charset="0"/>
            </a:endParaRPr>
          </a:p>
          <a:p>
            <a:pPr marL="0" indent="0">
              <a:buNone/>
            </a:pPr>
            <a:r>
              <a:rPr lang="en-US" sz="2400" dirty="0">
                <a:latin typeface="Arial" charset="0"/>
                <a:cs typeface="Arial" charset="0"/>
              </a:rPr>
              <a:t>Review the activity timeline of the major project management activities for your Literacy Line.</a:t>
            </a:r>
          </a:p>
          <a:p>
            <a:pPr marL="0" indent="0">
              <a:buNone/>
            </a:pPr>
            <a:endParaRPr lang="en-US" sz="2600" dirty="0">
              <a:latin typeface="Arial" charset="0"/>
              <a:cs typeface="Arial" charset="0"/>
            </a:endParaRPr>
          </a:p>
          <a:p>
            <a:pPr marL="0" indent="0">
              <a:buNone/>
            </a:pPr>
            <a:endParaRPr lang="en-US" sz="2600" dirty="0">
              <a:latin typeface="Arial" charset="0"/>
              <a:cs typeface="Arial" charset="0"/>
            </a:endParaRPr>
          </a:p>
          <a:p>
            <a:pPr marL="0" indent="0">
              <a:buNone/>
            </a:pPr>
            <a:r>
              <a:rPr lang="en-US" sz="2600" u="sng" dirty="0">
                <a:solidFill>
                  <a:srgbClr val="DA0000"/>
                </a:solidFill>
                <a:latin typeface="Arial" charset="0"/>
                <a:cs typeface="Arial" charset="0"/>
              </a:rPr>
              <a:t>Reflection:</a:t>
            </a:r>
          </a:p>
          <a:p>
            <a:r>
              <a:rPr lang="en-US" sz="2400" dirty="0">
                <a:solidFill>
                  <a:srgbClr val="DA0000"/>
                </a:solidFill>
                <a:latin typeface="Arial" charset="0"/>
                <a:cs typeface="Arial" charset="0"/>
              </a:rPr>
              <a:t>How will this timeline impact the literacy programs at all age/grade level groups?</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12</a:t>
            </a:fld>
            <a:endParaRPr lang="en-US"/>
          </a:p>
        </p:txBody>
      </p:sp>
    </p:spTree>
    <p:extLst>
      <p:ext uri="{BB962C8B-B14F-4D97-AF65-F5344CB8AC3E}">
        <p14:creationId xmlns:p14="http://schemas.microsoft.com/office/powerpoint/2010/main" xmlns="" val="3136301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pitchFamily="34" charset="0"/>
                <a:cs typeface="Arial" pitchFamily="34" charset="0"/>
              </a:rPr>
              <a:t>Schedule 4B:</a:t>
            </a:r>
            <a:br>
              <a:rPr lang="en-US" b="0" dirty="0">
                <a:latin typeface="Arial" pitchFamily="34" charset="0"/>
                <a:cs typeface="Arial" pitchFamily="34" charset="0"/>
              </a:rPr>
            </a:br>
            <a:r>
              <a:rPr lang="en-US" b="0" dirty="0">
                <a:latin typeface="Arial" pitchFamily="34" charset="0"/>
                <a:cs typeface="Arial" pitchFamily="34" charset="0"/>
              </a:rPr>
              <a:t>Program Description: Curriculum and Instruction</a:t>
            </a:r>
            <a:endParaRPr lang="en-US" dirty="0"/>
          </a:p>
        </p:txBody>
      </p:sp>
      <p:sp>
        <p:nvSpPr>
          <p:cNvPr id="3" name="Content Placeholder 2"/>
          <p:cNvSpPr>
            <a:spLocks noGrp="1"/>
          </p:cNvSpPr>
          <p:nvPr>
            <p:ph idx="1"/>
          </p:nvPr>
        </p:nvSpPr>
        <p:spPr>
          <a:xfrm>
            <a:off x="457200" y="1905000"/>
            <a:ext cx="8229600" cy="4495800"/>
          </a:xfrm>
        </p:spPr>
        <p:txBody>
          <a:bodyPr>
            <a:normAutofit fontScale="92500"/>
          </a:bodyPr>
          <a:lstStyle/>
          <a:p>
            <a:pPr marL="0" indent="0">
              <a:buNone/>
            </a:pPr>
            <a:r>
              <a:rPr lang="en-US" sz="2600" dirty="0">
                <a:latin typeface="Arial" charset="0"/>
                <a:cs typeface="Arial" charset="0"/>
              </a:rPr>
              <a:t>Part 1:  Curriculum</a:t>
            </a:r>
          </a:p>
          <a:p>
            <a:pPr marL="0" indent="0">
              <a:buNone/>
            </a:pPr>
            <a:endParaRPr lang="en-US" sz="2600" dirty="0">
              <a:latin typeface="Arial" charset="0"/>
              <a:cs typeface="Arial" charset="0"/>
            </a:endParaRPr>
          </a:p>
          <a:p>
            <a:pPr marL="0" indent="0">
              <a:buNone/>
            </a:pPr>
            <a:r>
              <a:rPr lang="en-US" sz="2600" dirty="0">
                <a:latin typeface="Arial" charset="0"/>
                <a:cs typeface="Arial" charset="0"/>
              </a:rPr>
              <a:t>Review and highlight the program and materials used at your level of instruction.  </a:t>
            </a:r>
          </a:p>
          <a:p>
            <a:pPr marL="0" indent="0">
              <a:buNone/>
            </a:pPr>
            <a:endParaRPr lang="en-US" sz="2600" dirty="0">
              <a:latin typeface="Arial" charset="0"/>
              <a:cs typeface="Arial" charset="0"/>
            </a:endParaRPr>
          </a:p>
          <a:p>
            <a:pPr marL="0" indent="0">
              <a:buNone/>
            </a:pPr>
            <a:endParaRPr lang="en-US" sz="1100" dirty="0">
              <a:latin typeface="Arial" charset="0"/>
              <a:cs typeface="Arial" charset="0"/>
            </a:endParaRPr>
          </a:p>
          <a:p>
            <a:pPr marL="0" indent="0">
              <a:buNone/>
            </a:pPr>
            <a:r>
              <a:rPr lang="en-US" sz="2600" u="sng" dirty="0">
                <a:solidFill>
                  <a:srgbClr val="DA0000"/>
                </a:solidFill>
                <a:latin typeface="Arial" charset="0"/>
                <a:cs typeface="Arial" charset="0"/>
              </a:rPr>
              <a:t>Reflection:</a:t>
            </a:r>
          </a:p>
          <a:p>
            <a:r>
              <a:rPr lang="en-US" sz="2400" dirty="0">
                <a:solidFill>
                  <a:srgbClr val="DA0000"/>
                </a:solidFill>
                <a:latin typeface="Arial" charset="0"/>
                <a:cs typeface="Arial" charset="0"/>
              </a:rPr>
              <a:t>How are these programs and materials currently being used in your district and/or at your campus/site?</a:t>
            </a:r>
          </a:p>
          <a:p>
            <a:r>
              <a:rPr lang="en-US" sz="2400" dirty="0">
                <a:solidFill>
                  <a:srgbClr val="DA0000"/>
                </a:solidFill>
                <a:latin typeface="Arial" charset="0"/>
                <a:cs typeface="Arial" charset="0"/>
              </a:rPr>
              <a:t>How will these programs and/or materials assist your district, campus, or site in accomplishing the TLI Grant Goals?</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13</a:t>
            </a:fld>
            <a:endParaRPr lang="en-US"/>
          </a:p>
        </p:txBody>
      </p:sp>
    </p:spTree>
    <p:extLst>
      <p:ext uri="{BB962C8B-B14F-4D97-AF65-F5344CB8AC3E}">
        <p14:creationId xmlns:p14="http://schemas.microsoft.com/office/powerpoint/2010/main" xmlns="" val="7329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pitchFamily="34" charset="0"/>
                <a:cs typeface="Arial" pitchFamily="34" charset="0"/>
              </a:rPr>
              <a:t>Schedule 4B:</a:t>
            </a:r>
            <a:br>
              <a:rPr lang="en-US" b="0" dirty="0">
                <a:latin typeface="Arial" pitchFamily="34" charset="0"/>
                <a:cs typeface="Arial" pitchFamily="34" charset="0"/>
              </a:rPr>
            </a:br>
            <a:r>
              <a:rPr lang="en-US" b="0" dirty="0">
                <a:latin typeface="Arial" pitchFamily="34" charset="0"/>
                <a:cs typeface="Arial" pitchFamily="34" charset="0"/>
              </a:rPr>
              <a:t>Program Description: Curriculum and Instruction</a:t>
            </a:r>
            <a:endParaRPr lang="en-US" dirty="0"/>
          </a:p>
        </p:txBody>
      </p:sp>
      <p:sp>
        <p:nvSpPr>
          <p:cNvPr id="3" name="Content Placeholder 2"/>
          <p:cNvSpPr>
            <a:spLocks noGrp="1"/>
          </p:cNvSpPr>
          <p:nvPr>
            <p:ph idx="1"/>
          </p:nvPr>
        </p:nvSpPr>
        <p:spPr>
          <a:xfrm>
            <a:off x="457200" y="1905000"/>
            <a:ext cx="8229600" cy="4495800"/>
          </a:xfrm>
        </p:spPr>
        <p:txBody>
          <a:bodyPr>
            <a:normAutofit fontScale="77500" lnSpcReduction="20000"/>
          </a:bodyPr>
          <a:lstStyle/>
          <a:p>
            <a:pPr marL="0" indent="0">
              <a:buNone/>
            </a:pPr>
            <a:r>
              <a:rPr lang="en-US" sz="2800" dirty="0"/>
              <a:t>Part 2</a:t>
            </a:r>
            <a:r>
              <a:rPr lang="en-US" sz="2800" dirty="0" smtClean="0"/>
              <a:t>: LASERS</a:t>
            </a:r>
            <a:endParaRPr lang="en-US" sz="2800" dirty="0"/>
          </a:p>
          <a:p>
            <a:pPr marL="0" indent="0">
              <a:buNone/>
            </a:pPr>
            <a:endParaRPr lang="en-US" sz="2800" b="1" dirty="0"/>
          </a:p>
          <a:p>
            <a:pPr marL="0" indent="0">
              <a:buNone/>
            </a:pPr>
            <a:r>
              <a:rPr lang="en-US" sz="2800" b="1" dirty="0"/>
              <a:t>L</a:t>
            </a:r>
            <a:r>
              <a:rPr lang="en-US" sz="2800" dirty="0"/>
              <a:t>eadership</a:t>
            </a:r>
          </a:p>
          <a:p>
            <a:pPr marL="0" indent="0">
              <a:buNone/>
            </a:pPr>
            <a:r>
              <a:rPr lang="en-US" sz="2800" b="1" dirty="0"/>
              <a:t>A</a:t>
            </a:r>
            <a:r>
              <a:rPr lang="en-US" sz="2800" dirty="0"/>
              <a:t>ssessment</a:t>
            </a:r>
          </a:p>
          <a:p>
            <a:pPr marL="0" indent="0">
              <a:buNone/>
            </a:pPr>
            <a:r>
              <a:rPr lang="en-US" sz="2800" b="1" dirty="0"/>
              <a:t>S</a:t>
            </a:r>
            <a:r>
              <a:rPr lang="en-US" sz="2800" dirty="0"/>
              <a:t>tandards-based instruction</a:t>
            </a:r>
          </a:p>
          <a:p>
            <a:pPr marL="0" indent="0">
              <a:buNone/>
            </a:pPr>
            <a:r>
              <a:rPr lang="en-US" sz="2800" b="1" dirty="0"/>
              <a:t>E</a:t>
            </a:r>
            <a:r>
              <a:rPr lang="en-US" sz="2800" dirty="0"/>
              <a:t>ffective instruction framework</a:t>
            </a:r>
          </a:p>
          <a:p>
            <a:pPr marL="0" indent="0">
              <a:buNone/>
            </a:pPr>
            <a:r>
              <a:rPr lang="en-US" sz="2800" b="1" dirty="0"/>
              <a:t>R</a:t>
            </a:r>
            <a:r>
              <a:rPr lang="en-US" sz="2800" dirty="0"/>
              <a:t>eporting and Accountability</a:t>
            </a:r>
          </a:p>
          <a:p>
            <a:pPr marL="0" indent="0">
              <a:buNone/>
            </a:pPr>
            <a:r>
              <a:rPr lang="en-US" sz="2800" b="1" dirty="0"/>
              <a:t>S</a:t>
            </a:r>
            <a:r>
              <a:rPr lang="en-US" sz="2800" dirty="0"/>
              <a:t>ustainability</a:t>
            </a:r>
          </a:p>
          <a:p>
            <a:pPr marL="0" indent="0">
              <a:buNone/>
            </a:pPr>
            <a:endParaRPr lang="en-US" sz="2800" dirty="0"/>
          </a:p>
          <a:p>
            <a:pPr marL="0" indent="0">
              <a:buNone/>
            </a:pPr>
            <a:r>
              <a:rPr lang="en-US" sz="2800" u="sng" dirty="0">
                <a:solidFill>
                  <a:srgbClr val="DA0000"/>
                </a:solidFill>
              </a:rPr>
              <a:t>Reflection:</a:t>
            </a:r>
          </a:p>
          <a:p>
            <a:r>
              <a:rPr lang="en-US" sz="2400" dirty="0">
                <a:solidFill>
                  <a:srgbClr val="DA0000"/>
                </a:solidFill>
              </a:rPr>
              <a:t>What LASERS components are currently in place to implement and sustain the goals of the TLI?</a:t>
            </a:r>
          </a:p>
          <a:p>
            <a:r>
              <a:rPr lang="en-US" sz="2400" dirty="0">
                <a:solidFill>
                  <a:srgbClr val="DA0000"/>
                </a:solidFill>
              </a:rPr>
              <a:t>Which components, if any, of the LASERS model may need further development?</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14</a:t>
            </a:fld>
            <a:endParaRPr lang="en-US"/>
          </a:p>
        </p:txBody>
      </p:sp>
    </p:spTree>
    <p:extLst>
      <p:ext uri="{BB962C8B-B14F-4D97-AF65-F5344CB8AC3E}">
        <p14:creationId xmlns:p14="http://schemas.microsoft.com/office/powerpoint/2010/main" xmlns="" val="561683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pitchFamily="34" charset="0"/>
                <a:cs typeface="Arial" pitchFamily="34" charset="0"/>
              </a:rPr>
              <a:t>Schedule 4B:</a:t>
            </a:r>
            <a:br>
              <a:rPr lang="en-US" b="0" dirty="0">
                <a:latin typeface="Arial" pitchFamily="34" charset="0"/>
                <a:cs typeface="Arial" pitchFamily="34" charset="0"/>
              </a:rPr>
            </a:br>
            <a:r>
              <a:rPr lang="en-US" b="0" dirty="0">
                <a:latin typeface="Arial" pitchFamily="34" charset="0"/>
                <a:cs typeface="Arial" pitchFamily="34" charset="0"/>
              </a:rPr>
              <a:t>Program Description: Professional Development</a:t>
            </a:r>
            <a:endParaRPr lang="en-US" dirty="0"/>
          </a:p>
        </p:txBody>
      </p:sp>
      <p:sp>
        <p:nvSpPr>
          <p:cNvPr id="3" name="Content Placeholder 2"/>
          <p:cNvSpPr>
            <a:spLocks noGrp="1"/>
          </p:cNvSpPr>
          <p:nvPr>
            <p:ph idx="1"/>
          </p:nvPr>
        </p:nvSpPr>
        <p:spPr>
          <a:xfrm>
            <a:off x="457200" y="1905000"/>
            <a:ext cx="8229600" cy="4495800"/>
          </a:xfrm>
        </p:spPr>
        <p:txBody>
          <a:bodyPr/>
          <a:lstStyle/>
          <a:p>
            <a:pPr marL="0" indent="0">
              <a:buNone/>
            </a:pPr>
            <a:r>
              <a:rPr lang="en-US" sz="2400" dirty="0">
                <a:latin typeface="Arial" charset="0"/>
                <a:cs typeface="Arial" charset="0"/>
              </a:rPr>
              <a:t>Part 1</a:t>
            </a:r>
            <a:r>
              <a:rPr lang="en-US" sz="2400" dirty="0" smtClean="0">
                <a:latin typeface="Arial" charset="0"/>
                <a:cs typeface="Arial" charset="0"/>
              </a:rPr>
              <a:t>: </a:t>
            </a:r>
            <a:r>
              <a:rPr lang="en-US" sz="2400" dirty="0">
                <a:latin typeface="Arial" charset="0"/>
                <a:cs typeface="Arial" charset="0"/>
              </a:rPr>
              <a:t>Professional Development Approach</a:t>
            </a:r>
          </a:p>
          <a:p>
            <a:pPr marL="0" indent="0">
              <a:buNone/>
            </a:pPr>
            <a:endParaRPr lang="en-US" sz="2400" dirty="0">
              <a:latin typeface="Arial" charset="0"/>
              <a:cs typeface="Arial" charset="0"/>
            </a:endParaRPr>
          </a:p>
          <a:p>
            <a:pPr marL="0" indent="0">
              <a:buNone/>
            </a:pPr>
            <a:r>
              <a:rPr lang="en-US" sz="2400" dirty="0">
                <a:latin typeface="Arial" charset="0"/>
                <a:cs typeface="Arial" charset="0"/>
              </a:rPr>
              <a:t>Read over the current professional development plan for your Literacy Line.</a:t>
            </a:r>
          </a:p>
          <a:p>
            <a:pPr marL="0" indent="0">
              <a:buNone/>
            </a:pPr>
            <a:endParaRPr lang="en-US" sz="2600" dirty="0">
              <a:latin typeface="Arial" charset="0"/>
              <a:cs typeface="Arial" charset="0"/>
            </a:endParaRPr>
          </a:p>
          <a:p>
            <a:pPr marL="0" indent="0">
              <a:buNone/>
            </a:pPr>
            <a:endParaRPr lang="en-US" sz="1400" dirty="0">
              <a:latin typeface="Arial" charset="0"/>
              <a:cs typeface="Arial" charset="0"/>
            </a:endParaRPr>
          </a:p>
          <a:p>
            <a:pPr marL="0" indent="0">
              <a:buNone/>
            </a:pPr>
            <a:r>
              <a:rPr lang="en-US" sz="2600" u="sng" dirty="0">
                <a:solidFill>
                  <a:srgbClr val="DA0000"/>
                </a:solidFill>
                <a:latin typeface="Arial" charset="0"/>
                <a:cs typeface="Arial" charset="0"/>
              </a:rPr>
              <a:t>Reflection:</a:t>
            </a:r>
          </a:p>
          <a:p>
            <a:r>
              <a:rPr lang="en-US" sz="2400" dirty="0">
                <a:solidFill>
                  <a:srgbClr val="DA0000"/>
                </a:solidFill>
                <a:latin typeface="Arial" charset="0"/>
                <a:cs typeface="Arial" charset="0"/>
              </a:rPr>
              <a:t>How will these professional development activities assist your district, campus, or site in meeting the TLI Grant Goals? </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15</a:t>
            </a:fld>
            <a:endParaRPr lang="en-US"/>
          </a:p>
        </p:txBody>
      </p:sp>
    </p:spTree>
    <p:extLst>
      <p:ext uri="{BB962C8B-B14F-4D97-AF65-F5344CB8AC3E}">
        <p14:creationId xmlns:p14="http://schemas.microsoft.com/office/powerpoint/2010/main" xmlns="" val="3491451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pitchFamily="34" charset="0"/>
                <a:cs typeface="Arial" pitchFamily="34" charset="0"/>
              </a:rPr>
              <a:t>Schedule 4B:</a:t>
            </a:r>
            <a:br>
              <a:rPr lang="en-US" b="0" dirty="0">
                <a:latin typeface="Arial" pitchFamily="34" charset="0"/>
                <a:cs typeface="Arial" pitchFamily="34" charset="0"/>
              </a:rPr>
            </a:br>
            <a:r>
              <a:rPr lang="en-US" b="0" dirty="0">
                <a:latin typeface="Arial" pitchFamily="34" charset="0"/>
                <a:cs typeface="Arial" pitchFamily="34" charset="0"/>
              </a:rPr>
              <a:t>Program Description: Professional Development</a:t>
            </a:r>
            <a:endParaRPr lang="en-US" dirty="0"/>
          </a:p>
        </p:txBody>
      </p:sp>
      <p:sp>
        <p:nvSpPr>
          <p:cNvPr id="3" name="Content Placeholder 2"/>
          <p:cNvSpPr>
            <a:spLocks noGrp="1"/>
          </p:cNvSpPr>
          <p:nvPr>
            <p:ph idx="1"/>
          </p:nvPr>
        </p:nvSpPr>
        <p:spPr>
          <a:xfrm>
            <a:off x="457200" y="1905000"/>
            <a:ext cx="8229600" cy="4495800"/>
          </a:xfrm>
        </p:spPr>
        <p:txBody>
          <a:bodyPr>
            <a:normAutofit/>
          </a:bodyPr>
          <a:lstStyle/>
          <a:p>
            <a:pPr marL="0" indent="0">
              <a:buNone/>
            </a:pPr>
            <a:r>
              <a:rPr lang="en-US" sz="2400" dirty="0">
                <a:latin typeface="Arial" charset="0"/>
                <a:cs typeface="Arial" charset="0"/>
              </a:rPr>
              <a:t>Part 2: </a:t>
            </a:r>
            <a:r>
              <a:rPr lang="en-US" sz="2400" dirty="0" smtClean="0">
                <a:latin typeface="Arial" charset="0"/>
                <a:cs typeface="Arial" charset="0"/>
              </a:rPr>
              <a:t>Activity </a:t>
            </a:r>
            <a:r>
              <a:rPr lang="en-US" sz="2400" dirty="0">
                <a:latin typeface="Arial" charset="0"/>
                <a:cs typeface="Arial" charset="0"/>
              </a:rPr>
              <a:t>Timeline</a:t>
            </a:r>
          </a:p>
          <a:p>
            <a:pPr marL="0" indent="0">
              <a:buNone/>
            </a:pPr>
            <a:endParaRPr lang="en-US" sz="2400" dirty="0">
              <a:latin typeface="Arial" charset="0"/>
              <a:cs typeface="Arial" charset="0"/>
            </a:endParaRPr>
          </a:p>
          <a:p>
            <a:pPr marL="0" indent="0">
              <a:buNone/>
            </a:pPr>
            <a:r>
              <a:rPr lang="en-US" sz="2400" dirty="0">
                <a:latin typeface="Arial" charset="0"/>
                <a:cs typeface="Arial" charset="0"/>
              </a:rPr>
              <a:t>Review the timeline for your Literacy Line.</a:t>
            </a:r>
          </a:p>
          <a:p>
            <a:pPr marL="0" indent="0">
              <a:buNone/>
            </a:pPr>
            <a:endParaRPr lang="en-US" sz="2600" dirty="0">
              <a:latin typeface="Arial" charset="0"/>
              <a:cs typeface="Arial" charset="0"/>
            </a:endParaRPr>
          </a:p>
          <a:p>
            <a:pPr marL="0" indent="0">
              <a:buNone/>
            </a:pPr>
            <a:endParaRPr lang="en-US" sz="1100" dirty="0">
              <a:latin typeface="Arial" charset="0"/>
              <a:cs typeface="Arial" charset="0"/>
            </a:endParaRPr>
          </a:p>
          <a:p>
            <a:pPr marL="0" indent="0">
              <a:buNone/>
            </a:pPr>
            <a:r>
              <a:rPr lang="en-US" sz="2600" u="sng" dirty="0">
                <a:solidFill>
                  <a:srgbClr val="DA0000"/>
                </a:solidFill>
                <a:latin typeface="Arial" charset="0"/>
                <a:cs typeface="Arial" charset="0"/>
              </a:rPr>
              <a:t>Reflection:</a:t>
            </a:r>
          </a:p>
          <a:p>
            <a:r>
              <a:rPr lang="en-US" sz="2400" dirty="0">
                <a:solidFill>
                  <a:srgbClr val="DA0000"/>
                </a:solidFill>
                <a:latin typeface="Arial" charset="0"/>
                <a:cs typeface="Arial" charset="0"/>
              </a:rPr>
              <a:t>How do you foresee these activities being accomplished?</a:t>
            </a:r>
          </a:p>
          <a:p>
            <a:r>
              <a:rPr lang="en-US" sz="2400" dirty="0">
                <a:solidFill>
                  <a:srgbClr val="DA0000"/>
                </a:solidFill>
                <a:latin typeface="Arial" charset="0"/>
                <a:cs typeface="Arial" charset="0"/>
              </a:rPr>
              <a:t>How will your district, campus, or site support the professional development activities outlined in the timeline?</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16</a:t>
            </a:fld>
            <a:endParaRPr lang="en-US"/>
          </a:p>
        </p:txBody>
      </p:sp>
    </p:spTree>
    <p:extLst>
      <p:ext uri="{BB962C8B-B14F-4D97-AF65-F5344CB8AC3E}">
        <p14:creationId xmlns:p14="http://schemas.microsoft.com/office/powerpoint/2010/main" xmlns="" val="1457005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pitchFamily="34" charset="0"/>
                <a:cs typeface="Arial" pitchFamily="34" charset="0"/>
              </a:rPr>
              <a:t>Schedule 4C:</a:t>
            </a:r>
            <a:br>
              <a:rPr lang="en-US" b="0" dirty="0">
                <a:latin typeface="Arial" pitchFamily="34" charset="0"/>
                <a:cs typeface="Arial" pitchFamily="34" charset="0"/>
              </a:rPr>
            </a:br>
            <a:r>
              <a:rPr lang="en-US" b="0" dirty="0">
                <a:latin typeface="Arial" pitchFamily="34" charset="0"/>
                <a:cs typeface="Arial" pitchFamily="34" charset="0"/>
              </a:rPr>
              <a:t>Performance, Assessment, and Evaluation</a:t>
            </a:r>
            <a:endParaRPr lang="en-US" dirty="0"/>
          </a:p>
        </p:txBody>
      </p:sp>
      <p:sp>
        <p:nvSpPr>
          <p:cNvPr id="3" name="Content Placeholder 2"/>
          <p:cNvSpPr>
            <a:spLocks noGrp="1"/>
          </p:cNvSpPr>
          <p:nvPr>
            <p:ph idx="1"/>
          </p:nvPr>
        </p:nvSpPr>
        <p:spPr>
          <a:xfrm>
            <a:off x="457200" y="1905000"/>
            <a:ext cx="8229600" cy="4495800"/>
          </a:xfrm>
        </p:spPr>
        <p:txBody>
          <a:bodyPr>
            <a:normAutofit/>
          </a:bodyPr>
          <a:lstStyle/>
          <a:p>
            <a:pPr marL="0" indent="0">
              <a:buNone/>
            </a:pPr>
            <a:r>
              <a:rPr lang="en-US" sz="2400" dirty="0">
                <a:latin typeface="Arial" charset="0"/>
                <a:cs typeface="Arial" charset="0"/>
              </a:rPr>
              <a:t>Review all pages that describe how your Literacy Line will comply with the reporting and evaluation requirements of the Texas Literacy Initiative.</a:t>
            </a:r>
          </a:p>
          <a:p>
            <a:pPr marL="0" indent="0">
              <a:buNone/>
            </a:pPr>
            <a:endParaRPr lang="en-US" sz="1100" dirty="0">
              <a:latin typeface="Arial" charset="0"/>
              <a:cs typeface="Arial" charset="0"/>
            </a:endParaRPr>
          </a:p>
          <a:p>
            <a:pPr marL="0" indent="0">
              <a:buNone/>
            </a:pPr>
            <a:endParaRPr lang="en-US" sz="2600" dirty="0">
              <a:latin typeface="Arial" charset="0"/>
              <a:cs typeface="Arial" charset="0"/>
            </a:endParaRPr>
          </a:p>
          <a:p>
            <a:pPr marL="0" indent="0">
              <a:buNone/>
            </a:pPr>
            <a:r>
              <a:rPr lang="en-US" sz="2600" u="sng" dirty="0">
                <a:solidFill>
                  <a:srgbClr val="DA0000"/>
                </a:solidFill>
                <a:latin typeface="Arial" charset="0"/>
                <a:cs typeface="Arial" charset="0"/>
              </a:rPr>
              <a:t>Reflection:</a:t>
            </a:r>
          </a:p>
          <a:p>
            <a:r>
              <a:rPr lang="en-US" sz="2400" dirty="0">
                <a:solidFill>
                  <a:srgbClr val="DA0000"/>
                </a:solidFill>
                <a:latin typeface="Arial" charset="0"/>
                <a:cs typeface="Arial" charset="0"/>
              </a:rPr>
              <a:t>As a Campus/Site-Based Leadership Team, how will you assist your faculty and staff in understanding these requirements? </a:t>
            </a:r>
          </a:p>
          <a:p>
            <a:r>
              <a:rPr lang="en-US" sz="2400" dirty="0">
                <a:solidFill>
                  <a:srgbClr val="DA0000"/>
                </a:solidFill>
                <a:latin typeface="Arial" charset="0"/>
                <a:cs typeface="Arial" charset="0"/>
              </a:rPr>
              <a:t>How will you monitor and provide support to ensure these requirements are met?</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17</a:t>
            </a:fld>
            <a:endParaRPr lang="en-US"/>
          </a:p>
        </p:txBody>
      </p:sp>
    </p:spTree>
    <p:extLst>
      <p:ext uri="{BB962C8B-B14F-4D97-AF65-F5344CB8AC3E}">
        <p14:creationId xmlns:p14="http://schemas.microsoft.com/office/powerpoint/2010/main" xmlns="" val="3455275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pitchFamily="34" charset="0"/>
                <a:cs typeface="Arial" pitchFamily="34" charset="0"/>
              </a:rPr>
              <a:t>Schedule 4C:</a:t>
            </a:r>
            <a:br>
              <a:rPr lang="en-US" b="0" dirty="0">
                <a:latin typeface="Arial" pitchFamily="34" charset="0"/>
                <a:cs typeface="Arial" pitchFamily="34" charset="0"/>
              </a:rPr>
            </a:br>
            <a:r>
              <a:rPr lang="en-US" b="0" dirty="0">
                <a:latin typeface="Arial" pitchFamily="34" charset="0"/>
                <a:cs typeface="Arial" pitchFamily="34" charset="0"/>
              </a:rPr>
              <a:t>Performance, Assessment, and Evaluation</a:t>
            </a:r>
            <a:endParaRPr lang="en-US" dirty="0"/>
          </a:p>
        </p:txBody>
      </p:sp>
      <p:sp>
        <p:nvSpPr>
          <p:cNvPr id="3" name="Content Placeholder 2"/>
          <p:cNvSpPr>
            <a:spLocks noGrp="1"/>
          </p:cNvSpPr>
          <p:nvPr>
            <p:ph idx="1"/>
          </p:nvPr>
        </p:nvSpPr>
        <p:spPr>
          <a:xfrm>
            <a:off x="457200" y="1905000"/>
            <a:ext cx="8229600" cy="4343400"/>
          </a:xfrm>
        </p:spPr>
        <p:txBody>
          <a:bodyPr>
            <a:normAutofit fontScale="92500" lnSpcReduction="20000"/>
          </a:bodyPr>
          <a:lstStyle/>
          <a:p>
            <a:pPr marL="0" indent="0">
              <a:lnSpc>
                <a:spcPct val="90000"/>
              </a:lnSpc>
              <a:buNone/>
            </a:pPr>
            <a:endParaRPr lang="en-US" sz="2400" dirty="0" smtClean="0">
              <a:latin typeface="Arial" charset="0"/>
              <a:cs typeface="Arial" charset="0"/>
            </a:endParaRPr>
          </a:p>
          <a:p>
            <a:pPr marL="0" indent="0">
              <a:lnSpc>
                <a:spcPct val="90000"/>
              </a:lnSpc>
              <a:buNone/>
            </a:pPr>
            <a:r>
              <a:rPr lang="en-US" sz="2600" dirty="0" smtClean="0">
                <a:latin typeface="Arial" charset="0"/>
                <a:cs typeface="Arial" charset="0"/>
              </a:rPr>
              <a:t>Part </a:t>
            </a:r>
            <a:r>
              <a:rPr lang="en-US" sz="2600" dirty="0">
                <a:latin typeface="Arial" charset="0"/>
                <a:cs typeface="Arial" charset="0"/>
              </a:rPr>
              <a:t>2</a:t>
            </a:r>
            <a:r>
              <a:rPr lang="en-US" sz="2600" dirty="0" smtClean="0">
                <a:latin typeface="Arial" charset="0"/>
                <a:cs typeface="Arial" charset="0"/>
              </a:rPr>
              <a:t>: </a:t>
            </a:r>
            <a:r>
              <a:rPr lang="en-US" sz="2600" dirty="0">
                <a:latin typeface="Arial" charset="0"/>
                <a:cs typeface="Arial" charset="0"/>
              </a:rPr>
              <a:t>Performance Targets</a:t>
            </a:r>
          </a:p>
          <a:p>
            <a:pPr marL="0" indent="0">
              <a:lnSpc>
                <a:spcPct val="90000"/>
              </a:lnSpc>
              <a:buNone/>
            </a:pPr>
            <a:endParaRPr lang="en-US" sz="2600" dirty="0">
              <a:latin typeface="Arial" charset="0"/>
              <a:cs typeface="Arial" charset="0"/>
            </a:endParaRPr>
          </a:p>
          <a:p>
            <a:pPr marL="0" indent="0">
              <a:lnSpc>
                <a:spcPct val="90000"/>
              </a:lnSpc>
              <a:buNone/>
            </a:pPr>
            <a:r>
              <a:rPr lang="en-US" sz="2600" dirty="0">
                <a:latin typeface="Arial" charset="0"/>
                <a:cs typeface="Arial" charset="0"/>
              </a:rPr>
              <a:t>Review the four performance targets listed on this schedule.  </a:t>
            </a:r>
          </a:p>
          <a:p>
            <a:pPr marL="0" indent="0">
              <a:lnSpc>
                <a:spcPct val="90000"/>
              </a:lnSpc>
              <a:buNone/>
            </a:pPr>
            <a:endParaRPr lang="en-US" sz="2800" dirty="0" smtClean="0">
              <a:latin typeface="Arial" charset="0"/>
              <a:cs typeface="Arial" charset="0"/>
            </a:endParaRPr>
          </a:p>
          <a:p>
            <a:pPr marL="0" indent="0">
              <a:lnSpc>
                <a:spcPct val="90000"/>
              </a:lnSpc>
              <a:buNone/>
            </a:pPr>
            <a:endParaRPr lang="en-US" sz="2800" dirty="0">
              <a:latin typeface="Arial" charset="0"/>
              <a:cs typeface="Arial" charset="0"/>
            </a:endParaRPr>
          </a:p>
          <a:p>
            <a:pPr marL="0" indent="0">
              <a:lnSpc>
                <a:spcPct val="90000"/>
              </a:lnSpc>
              <a:buNone/>
            </a:pPr>
            <a:r>
              <a:rPr lang="en-US" sz="2600" u="sng" dirty="0">
                <a:solidFill>
                  <a:srgbClr val="DA0000"/>
                </a:solidFill>
                <a:latin typeface="Arial" charset="0"/>
                <a:cs typeface="Arial" charset="0"/>
              </a:rPr>
              <a:t>Reflection:</a:t>
            </a:r>
          </a:p>
          <a:p>
            <a:pPr>
              <a:lnSpc>
                <a:spcPct val="90000"/>
              </a:lnSpc>
            </a:pPr>
            <a:r>
              <a:rPr lang="en-US" sz="2600" dirty="0">
                <a:solidFill>
                  <a:srgbClr val="DA0000"/>
                </a:solidFill>
                <a:latin typeface="Arial" charset="0"/>
                <a:cs typeface="Arial" charset="0"/>
              </a:rPr>
              <a:t>How will these measures and targets help your district, campus, or site achieve the goals of the Texas Literacy Initiative?</a:t>
            </a:r>
          </a:p>
          <a:p>
            <a:pPr>
              <a:lnSpc>
                <a:spcPct val="90000"/>
              </a:lnSpc>
            </a:pPr>
            <a:r>
              <a:rPr lang="en-US" sz="2600" dirty="0">
                <a:solidFill>
                  <a:srgbClr val="DA0000"/>
                </a:solidFill>
                <a:latin typeface="Arial" charset="0"/>
                <a:cs typeface="Arial" charset="0"/>
              </a:rPr>
              <a:t>How will you support your district, campus, or site in meeting these performance targets/goals?</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18</a:t>
            </a:fld>
            <a:endParaRPr lang="en-US"/>
          </a:p>
        </p:txBody>
      </p:sp>
    </p:spTree>
    <p:extLst>
      <p:ext uri="{BB962C8B-B14F-4D97-AF65-F5344CB8AC3E}">
        <p14:creationId xmlns:p14="http://schemas.microsoft.com/office/powerpoint/2010/main" xmlns="" val="850162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20762"/>
            <a:ext cx="6096000" cy="808038"/>
          </a:xfrm>
        </p:spPr>
        <p:txBody>
          <a:bodyPr/>
          <a:lstStyle/>
          <a:p>
            <a:r>
              <a:rPr lang="en-US" dirty="0">
                <a:latin typeface="Arial" pitchFamily="34" charset="0"/>
                <a:cs typeface="Arial" pitchFamily="34" charset="0"/>
              </a:rPr>
              <a:t>Texas Literacy </a:t>
            </a:r>
            <a:r>
              <a:rPr lang="en-US" dirty="0"/>
              <a:t>Initiative</a:t>
            </a:r>
          </a:p>
        </p:txBody>
      </p:sp>
      <p:sp>
        <p:nvSpPr>
          <p:cNvPr id="3" name="Content Placeholder 2"/>
          <p:cNvSpPr>
            <a:spLocks noGrp="1"/>
          </p:cNvSpPr>
          <p:nvPr>
            <p:ph idx="1"/>
          </p:nvPr>
        </p:nvSpPr>
        <p:spPr>
          <a:xfrm>
            <a:off x="533400" y="1981200"/>
            <a:ext cx="8229600" cy="4495800"/>
          </a:xfrm>
        </p:spPr>
        <p:txBody>
          <a:bodyPr/>
          <a:lstStyle/>
          <a:p>
            <a:pPr marL="0" indent="0">
              <a:buFont typeface="Arial" charset="0"/>
              <a:buNone/>
            </a:pPr>
            <a:endParaRPr lang="en-US" dirty="0"/>
          </a:p>
          <a:p>
            <a:pPr marL="0" indent="0">
              <a:buFont typeface="Arial" charset="0"/>
              <a:buNone/>
            </a:pPr>
            <a:r>
              <a:rPr lang="ja-JP" altLang="en-US" sz="2800" dirty="0"/>
              <a:t>“</a:t>
            </a:r>
            <a:r>
              <a:rPr lang="en-US" sz="2800" dirty="0"/>
              <a:t>. . . there are virtually no documented instances of troubled schools being turned around in the absence of intervention by talented leaders. While other factors within the school also contribute to such turnarounds, leadership is the catalyst.</a:t>
            </a:r>
            <a:r>
              <a:rPr lang="ja-JP" altLang="en-US" sz="2800" dirty="0" smtClean="0"/>
              <a:t>”</a:t>
            </a:r>
            <a:endParaRPr lang="en-US" altLang="ja-JP" sz="2800" dirty="0" smtClean="0"/>
          </a:p>
          <a:p>
            <a:pPr marL="0" indent="0">
              <a:buFont typeface="Arial" charset="0"/>
              <a:buNone/>
            </a:pPr>
            <a:endParaRPr lang="en-US" dirty="0" smtClean="0"/>
          </a:p>
          <a:p>
            <a:pPr marL="0" indent="0">
              <a:buFont typeface="Arial" charset="0"/>
              <a:buNone/>
            </a:pPr>
            <a:endParaRPr lang="en-US" sz="800" dirty="0"/>
          </a:p>
          <a:p>
            <a:pPr marL="0" indent="0" algn="r">
              <a:buFont typeface="Arial" charset="0"/>
              <a:buNone/>
            </a:pPr>
            <a:r>
              <a:rPr lang="en-US" sz="1600" dirty="0"/>
              <a:t>(</a:t>
            </a:r>
            <a:r>
              <a:rPr lang="en-US" sz="1600" dirty="0" err="1"/>
              <a:t>Leithwood</a:t>
            </a:r>
            <a:r>
              <a:rPr lang="en-US" sz="1600" dirty="0"/>
              <a:t>, Louis, Anderson, &amp; </a:t>
            </a:r>
            <a:r>
              <a:rPr lang="en-US" sz="1600" dirty="0" err="1"/>
              <a:t>Wahlstrom</a:t>
            </a:r>
            <a:r>
              <a:rPr lang="en-US" sz="1600" dirty="0"/>
              <a:t>, 2004, p. 17)</a:t>
            </a:r>
          </a:p>
          <a:p>
            <a:pPr marL="0" indent="0">
              <a:buFont typeface="Arial" charset="0"/>
              <a:buNone/>
            </a:pPr>
            <a:endParaRPr lang="en-US" dirty="0">
              <a:latin typeface="Arial" charset="0"/>
              <a:cs typeface="Arial" charset="0"/>
            </a:endParaRP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19</a:t>
            </a:fld>
            <a:endParaRPr lang="en-US"/>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0" y="838200"/>
            <a:ext cx="1447800" cy="9923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23388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pPr>
              <a:defRPr/>
            </a:pPr>
            <a:r>
              <a:rPr lang="en-US" sz="2800" dirty="0"/>
              <a:t>Examine the Texas Literacy Initiative (TLI) grant</a:t>
            </a:r>
          </a:p>
          <a:p>
            <a:pPr>
              <a:defRPr/>
            </a:pPr>
            <a:endParaRPr lang="en-US" sz="2800" dirty="0"/>
          </a:p>
          <a:p>
            <a:pPr>
              <a:defRPr/>
            </a:pPr>
            <a:r>
              <a:rPr lang="en-US" sz="2800" dirty="0"/>
              <a:t>Align TLI grant goals to Literacy Line goals</a:t>
            </a:r>
          </a:p>
          <a:p>
            <a:pPr>
              <a:defRPr/>
            </a:pPr>
            <a:endParaRPr lang="en-US" sz="2800" dirty="0"/>
          </a:p>
          <a:p>
            <a:pPr>
              <a:defRPr/>
            </a:pPr>
            <a:r>
              <a:rPr lang="en-US" sz="2800" dirty="0"/>
              <a:t>Plan next steps for implementation and support </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2</a:t>
            </a:fld>
            <a:endParaRPr lang="en-US"/>
          </a:p>
        </p:txBody>
      </p:sp>
    </p:spTree>
    <p:extLst>
      <p:ext uri="{BB962C8B-B14F-4D97-AF65-F5344CB8AC3E}">
        <p14:creationId xmlns:p14="http://schemas.microsoft.com/office/powerpoint/2010/main" xmlns="" val="140945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TLI Grant: A Closer Look</a:t>
            </a:r>
            <a:endParaRPr lang="en-US" dirty="0"/>
          </a:p>
        </p:txBody>
      </p:sp>
      <p:sp>
        <p:nvSpPr>
          <p:cNvPr id="3" name="Content Placeholder 2"/>
          <p:cNvSpPr>
            <a:spLocks noGrp="1"/>
          </p:cNvSpPr>
          <p:nvPr>
            <p:ph idx="1"/>
          </p:nvPr>
        </p:nvSpPr>
        <p:spPr/>
        <p:txBody>
          <a:bodyPr/>
          <a:lstStyle/>
          <a:p>
            <a:pPr marL="0" indent="0">
              <a:buNone/>
              <a:defRPr/>
            </a:pPr>
            <a:r>
              <a:rPr lang="en-US" sz="2600" dirty="0"/>
              <a:t>Using the TLI grant, we will:</a:t>
            </a:r>
          </a:p>
          <a:p>
            <a:pPr lvl="1">
              <a:defRPr/>
            </a:pPr>
            <a:r>
              <a:rPr lang="en-US" sz="2200" dirty="0"/>
              <a:t>Become familiar with the grant purpose and goals</a:t>
            </a:r>
          </a:p>
          <a:p>
            <a:pPr lvl="1">
              <a:defRPr/>
            </a:pPr>
            <a:r>
              <a:rPr lang="en-US" sz="2200" dirty="0"/>
              <a:t>Review and discuss Literacy Line goals</a:t>
            </a:r>
          </a:p>
          <a:p>
            <a:pPr lvl="1">
              <a:defRPr/>
            </a:pPr>
            <a:r>
              <a:rPr lang="en-US" sz="2400" dirty="0"/>
              <a:t>Review timelines and professional development activities</a:t>
            </a:r>
          </a:p>
          <a:p>
            <a:pPr lvl="1">
              <a:defRPr/>
            </a:pPr>
            <a:r>
              <a:rPr lang="en-US" sz="2400" dirty="0"/>
              <a:t>Review measurable targets</a:t>
            </a:r>
          </a:p>
          <a:p>
            <a:pPr lvl="1">
              <a:defRPr/>
            </a:pPr>
            <a:r>
              <a:rPr lang="en-US" sz="2400" dirty="0"/>
              <a:t>Discuss future actions</a:t>
            </a:r>
          </a:p>
          <a:p>
            <a:pPr lvl="1">
              <a:defRPr/>
            </a:pPr>
            <a:r>
              <a:rPr lang="en-US" sz="2400" dirty="0"/>
              <a:t>Plan for implementation</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3</a:t>
            </a:fld>
            <a:endParaRPr lang="en-US"/>
          </a:p>
        </p:txBody>
      </p:sp>
    </p:spTree>
    <p:extLst>
      <p:ext uri="{BB962C8B-B14F-4D97-AF65-F5344CB8AC3E}">
        <p14:creationId xmlns:p14="http://schemas.microsoft.com/office/powerpoint/2010/main" xmlns="" val="7778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08038"/>
          </a:xfrm>
        </p:spPr>
        <p:txBody>
          <a:bodyPr/>
          <a:lstStyle/>
          <a:p>
            <a:r>
              <a:rPr lang="en-US" dirty="0" smtClean="0"/>
              <a:t>Annotated Table of Contents</a:t>
            </a:r>
            <a:endParaRPr lang="en-US" dirty="0"/>
          </a:p>
        </p:txBody>
      </p:sp>
      <p:pic>
        <p:nvPicPr>
          <p:cNvPr id="8" name="Content Placeholder 7"/>
          <p:cNvPicPr>
            <a:picLocks noGrp="1" noChangeAspect="1"/>
          </p:cNvPicPr>
          <p:nvPr>
            <p:ph idx="1"/>
          </p:nvPr>
        </p:nvPicPr>
        <p:blipFill rotWithShape="1">
          <a:blip r:embed="rId4" cstate="print"/>
          <a:srcRect l="-37450" t="-26346" r="-33231" b="-2995"/>
          <a:stretch/>
        </p:blipFill>
        <p:spPr>
          <a:xfrm>
            <a:off x="1066800" y="609600"/>
            <a:ext cx="6019800" cy="5486400"/>
          </a:xfrm>
        </p:spPr>
      </p:pic>
      <p:sp>
        <p:nvSpPr>
          <p:cNvPr id="4" name="Slide Number Placeholder 3"/>
          <p:cNvSpPr>
            <a:spLocks noGrp="1"/>
          </p:cNvSpPr>
          <p:nvPr>
            <p:ph type="sldNum" sz="quarter" idx="12"/>
          </p:nvPr>
        </p:nvSpPr>
        <p:spPr/>
        <p:txBody>
          <a:bodyPr/>
          <a:lstStyle/>
          <a:p>
            <a:fld id="{FB992C42-9770-4C09-8A03-4B1EFAFB2C14}" type="slidenum">
              <a:rPr lang="en-US" smtClean="0"/>
              <a:pPr/>
              <a:t>4</a:t>
            </a:fld>
            <a:endParaRPr lang="en-US"/>
          </a:p>
        </p:txBody>
      </p:sp>
      <p:grpSp>
        <p:nvGrpSpPr>
          <p:cNvPr id="5" name="Group 2"/>
          <p:cNvGrpSpPr>
            <a:grpSpLocks/>
          </p:cNvGrpSpPr>
          <p:nvPr/>
        </p:nvGrpSpPr>
        <p:grpSpPr bwMode="auto">
          <a:xfrm>
            <a:off x="8001000" y="266051"/>
            <a:ext cx="874712" cy="935038"/>
            <a:chOff x="13953" y="246"/>
            <a:chExt cx="1377" cy="1472"/>
          </a:xfrm>
        </p:grpSpPr>
        <p:graphicFrame>
          <p:nvGraphicFramePr>
            <p:cNvPr id="6" name="Object 5"/>
            <p:cNvGraphicFramePr>
              <a:graphicFrameLocks noChangeAspect="1"/>
            </p:cNvGraphicFramePr>
            <p:nvPr/>
          </p:nvGraphicFramePr>
          <p:xfrm>
            <a:off x="13953" y="246"/>
            <a:ext cx="1377" cy="1472"/>
          </p:xfrm>
          <a:graphic>
            <a:graphicData uri="http://schemas.openxmlformats.org/presentationml/2006/ole">
              <p:oleObj spid="_x0000_s5138" name="Acrobat Document" r:id="rId5" imgW="2140920" imgH="2288520" progId="AcroExch.Document.7">
                <p:embed/>
              </p:oleObj>
            </a:graphicData>
          </a:graphic>
        </p:graphicFrame>
        <p:sp>
          <p:nvSpPr>
            <p:cNvPr id="7" name="TextBox 4"/>
            <p:cNvSpPr txBox="1">
              <a:spLocks noChangeArrowheads="1"/>
            </p:cNvSpPr>
            <p:nvPr/>
          </p:nvSpPr>
          <p:spPr bwMode="auto">
            <a:xfrm>
              <a:off x="14258" y="555"/>
              <a:ext cx="600" cy="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lang="en-US" sz="1400" b="1" dirty="0">
                  <a:solidFill>
                    <a:srgbClr val="000000"/>
                  </a:solidFill>
                  <a:latin typeface="Arial" pitchFamily="34" charset="0"/>
                </a:rPr>
                <a:t> 2</a:t>
              </a:r>
              <a:endParaRPr kumimoji="0" lang="en-US" sz="1800" b="0" i="0" u="none" strike="noStrike" cap="none" normalizeH="0" baseline="0" dirty="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xmlns="" val="279226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0" dirty="0">
                <a:latin typeface="Arial" pitchFamily="34" charset="0"/>
                <a:cs typeface="Arial" pitchFamily="34" charset="0"/>
              </a:rPr>
              <a:t>Schedule 4: </a:t>
            </a:r>
            <a:br>
              <a:rPr lang="en-US" sz="2800" b="0" dirty="0">
                <a:latin typeface="Arial" pitchFamily="34" charset="0"/>
                <a:cs typeface="Arial" pitchFamily="34" charset="0"/>
              </a:rPr>
            </a:br>
            <a:r>
              <a:rPr lang="en-US" sz="2800" b="0" dirty="0">
                <a:latin typeface="Arial" pitchFamily="34" charset="0"/>
                <a:cs typeface="Arial" pitchFamily="34" charset="0"/>
              </a:rPr>
              <a:t>Program Summary and Application Requirements</a:t>
            </a:r>
            <a:endParaRPr lang="en-US" sz="2800" dirty="0"/>
          </a:p>
        </p:txBody>
      </p:sp>
      <p:sp>
        <p:nvSpPr>
          <p:cNvPr id="3" name="Content Placeholder 2"/>
          <p:cNvSpPr>
            <a:spLocks noGrp="1"/>
          </p:cNvSpPr>
          <p:nvPr>
            <p:ph idx="1"/>
          </p:nvPr>
        </p:nvSpPr>
        <p:spPr>
          <a:xfrm>
            <a:off x="457200" y="1905000"/>
            <a:ext cx="8229600" cy="4495800"/>
          </a:xfrm>
        </p:spPr>
        <p:txBody>
          <a:bodyPr/>
          <a:lstStyle/>
          <a:p>
            <a:pPr marL="0" indent="0">
              <a:lnSpc>
                <a:spcPct val="80000"/>
              </a:lnSpc>
              <a:buNone/>
            </a:pPr>
            <a:r>
              <a:rPr lang="en-US" dirty="0"/>
              <a:t>Part 1: Grant Program Information: Purpose</a:t>
            </a:r>
            <a:br>
              <a:rPr lang="en-US" dirty="0"/>
            </a:br>
            <a:endParaRPr lang="en-US" dirty="0"/>
          </a:p>
          <a:p>
            <a:pPr marL="0" indent="0">
              <a:lnSpc>
                <a:spcPct val="80000"/>
              </a:lnSpc>
              <a:buNone/>
            </a:pPr>
            <a:r>
              <a:rPr lang="en-US" dirty="0"/>
              <a:t>The purpose of the Texas Literacy Initiative (TLI) grant is to </a:t>
            </a:r>
          </a:p>
          <a:p>
            <a:pPr marL="0" indent="0">
              <a:lnSpc>
                <a:spcPct val="80000"/>
              </a:lnSpc>
              <a:buNone/>
            </a:pPr>
            <a:r>
              <a:rPr lang="en-US" dirty="0"/>
              <a:t>improve school readiness and success in the areas of language </a:t>
            </a:r>
          </a:p>
          <a:p>
            <a:pPr marL="0" indent="0">
              <a:lnSpc>
                <a:spcPct val="80000"/>
              </a:lnSpc>
              <a:buNone/>
            </a:pPr>
            <a:r>
              <a:rPr lang="en-US" dirty="0"/>
              <a:t>and literacy for disadvantaged students </a:t>
            </a:r>
            <a:r>
              <a:rPr lang="en-US" dirty="0" smtClean="0"/>
              <a:t>in </a:t>
            </a:r>
            <a:r>
              <a:rPr lang="en-US" dirty="0"/>
              <a:t>targeted school </a:t>
            </a:r>
          </a:p>
          <a:p>
            <a:pPr marL="0" indent="0">
              <a:lnSpc>
                <a:spcPct val="80000"/>
              </a:lnSpc>
              <a:buNone/>
            </a:pPr>
            <a:r>
              <a:rPr lang="en-US" dirty="0"/>
              <a:t>districts, including their associated ECE providers, who will use </a:t>
            </a:r>
          </a:p>
          <a:p>
            <a:pPr marL="0" indent="0">
              <a:lnSpc>
                <a:spcPct val="80000"/>
              </a:lnSpc>
              <a:buNone/>
            </a:pPr>
            <a:r>
              <a:rPr lang="en-US" dirty="0"/>
              <a:t>the model of Literacy Lines to implement the Texas State </a:t>
            </a:r>
          </a:p>
          <a:p>
            <a:pPr marL="0" indent="0">
              <a:lnSpc>
                <a:spcPct val="80000"/>
              </a:lnSpc>
              <a:buNone/>
            </a:pPr>
            <a:r>
              <a:rPr lang="en-US" dirty="0"/>
              <a:t>Literacy Plan (TSLP).</a:t>
            </a:r>
          </a:p>
          <a:p>
            <a:pPr marL="0" indent="0">
              <a:lnSpc>
                <a:spcPct val="80000"/>
              </a:lnSpc>
              <a:buNone/>
            </a:pPr>
            <a:endParaRPr lang="en-US" dirty="0"/>
          </a:p>
          <a:p>
            <a:pPr marL="0" indent="0">
              <a:lnSpc>
                <a:spcPct val="80000"/>
              </a:lnSpc>
              <a:buNone/>
            </a:pPr>
            <a:endParaRPr lang="en-US" dirty="0"/>
          </a:p>
          <a:p>
            <a:pPr marL="0" indent="0">
              <a:lnSpc>
                <a:spcPct val="80000"/>
              </a:lnSpc>
              <a:buNone/>
            </a:pPr>
            <a:r>
              <a:rPr lang="en-US" u="sng" dirty="0">
                <a:solidFill>
                  <a:srgbClr val="DA0000"/>
                </a:solidFill>
              </a:rPr>
              <a:t>Reflection:</a:t>
            </a:r>
          </a:p>
          <a:p>
            <a:pPr>
              <a:lnSpc>
                <a:spcPct val="80000"/>
              </a:lnSpc>
            </a:pPr>
            <a:r>
              <a:rPr lang="en-US" dirty="0">
                <a:solidFill>
                  <a:srgbClr val="DA0000"/>
                </a:solidFill>
              </a:rPr>
              <a:t>How will participating in this grant promote a literacy culture for all age/grade level groups?</a:t>
            </a:r>
            <a:endParaRPr lang="en-US" b="1" dirty="0">
              <a:solidFill>
                <a:srgbClr val="DA0000"/>
              </a:solidFill>
            </a:endParaRP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5</a:t>
            </a:fld>
            <a:endParaRPr lang="en-US"/>
          </a:p>
        </p:txBody>
      </p:sp>
    </p:spTree>
    <p:extLst>
      <p:ext uri="{BB962C8B-B14F-4D97-AF65-F5344CB8AC3E}">
        <p14:creationId xmlns:p14="http://schemas.microsoft.com/office/powerpoint/2010/main" xmlns="" val="3482802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0" dirty="0">
                <a:latin typeface="Arial" pitchFamily="34" charset="0"/>
                <a:cs typeface="Arial" pitchFamily="34" charset="0"/>
              </a:rPr>
              <a:t>Schedule 4: </a:t>
            </a:r>
            <a:br>
              <a:rPr lang="en-US" sz="2800" b="0" dirty="0">
                <a:latin typeface="Arial" pitchFamily="34" charset="0"/>
                <a:cs typeface="Arial" pitchFamily="34" charset="0"/>
              </a:rPr>
            </a:br>
            <a:r>
              <a:rPr lang="en-US" sz="2800" b="0" dirty="0">
                <a:latin typeface="Arial" pitchFamily="34" charset="0"/>
                <a:cs typeface="Arial" pitchFamily="34" charset="0"/>
              </a:rPr>
              <a:t>Program Summary and Application Requirements</a:t>
            </a:r>
            <a:endParaRPr lang="en-US" sz="2800" dirty="0"/>
          </a:p>
        </p:txBody>
      </p:sp>
      <p:sp>
        <p:nvSpPr>
          <p:cNvPr id="3" name="Content Placeholder 2"/>
          <p:cNvSpPr>
            <a:spLocks noGrp="1"/>
          </p:cNvSpPr>
          <p:nvPr>
            <p:ph idx="1"/>
          </p:nvPr>
        </p:nvSpPr>
        <p:spPr>
          <a:xfrm>
            <a:off x="457200" y="1752600"/>
            <a:ext cx="8229600" cy="457200"/>
          </a:xfrm>
        </p:spPr>
        <p:txBody>
          <a:bodyPr>
            <a:normAutofit/>
          </a:bodyPr>
          <a:lstStyle/>
          <a:p>
            <a:pPr marL="0" lvl="0" indent="0" fontAlgn="base">
              <a:lnSpc>
                <a:spcPct val="80000"/>
              </a:lnSpc>
              <a:spcAft>
                <a:spcPct val="0"/>
              </a:spcAft>
              <a:buNone/>
            </a:pPr>
            <a:r>
              <a:rPr lang="en-US" sz="1800" dirty="0">
                <a:solidFill>
                  <a:prstClr val="black"/>
                </a:solidFill>
              </a:rPr>
              <a:t>Part 1: Grant Program Information: Goals</a:t>
            </a:r>
          </a:p>
          <a:p>
            <a:pPr marL="0" lvl="0" indent="0" fontAlgn="base">
              <a:lnSpc>
                <a:spcPct val="80000"/>
              </a:lnSpc>
              <a:spcAft>
                <a:spcPct val="0"/>
              </a:spcAft>
              <a:buNone/>
            </a:pPr>
            <a:endParaRPr lang="en-US" b="1"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6</a:t>
            </a:fld>
            <a:endParaRPr lang="en-US"/>
          </a:p>
        </p:txBody>
      </p:sp>
      <p:pic>
        <p:nvPicPr>
          <p:cNvPr id="5" name="Picture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5400" y="2057400"/>
            <a:ext cx="6705600" cy="4070907"/>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3761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0" dirty="0">
                <a:latin typeface="Abcprint"/>
                <a:cs typeface="Abcprint"/>
              </a:rPr>
              <a:t>Schedule 4:  </a:t>
            </a:r>
            <a:br>
              <a:rPr lang="en-US" sz="2800" b="0" dirty="0">
                <a:latin typeface="Abcprint"/>
                <a:cs typeface="Abcprint"/>
              </a:rPr>
            </a:br>
            <a:r>
              <a:rPr lang="en-US" sz="2800" b="0" dirty="0">
                <a:latin typeface="Abcprint"/>
                <a:cs typeface="Abcprint"/>
              </a:rPr>
              <a:t>Program Summary and Application Requirements</a:t>
            </a:r>
            <a:br>
              <a:rPr lang="en-US" sz="2800" b="0" dirty="0">
                <a:latin typeface="Abcprint"/>
                <a:cs typeface="Abcprint"/>
              </a:rPr>
            </a:br>
            <a:endParaRPr lang="en-US" sz="2800" dirty="0">
              <a:latin typeface="Abcprint"/>
              <a:cs typeface="Abcprint"/>
            </a:endParaRPr>
          </a:p>
        </p:txBody>
      </p:sp>
      <p:sp>
        <p:nvSpPr>
          <p:cNvPr id="3" name="Content Placeholder 2"/>
          <p:cNvSpPr>
            <a:spLocks noGrp="1"/>
          </p:cNvSpPr>
          <p:nvPr>
            <p:ph idx="1"/>
          </p:nvPr>
        </p:nvSpPr>
        <p:spPr/>
        <p:txBody>
          <a:bodyPr>
            <a:normAutofit lnSpcReduction="10000"/>
          </a:bodyPr>
          <a:lstStyle/>
          <a:p>
            <a:pPr marL="0" indent="0">
              <a:buNone/>
              <a:defRPr/>
            </a:pPr>
            <a:r>
              <a:rPr lang="en-US" sz="2400" dirty="0"/>
              <a:t>Part 2: </a:t>
            </a:r>
            <a:r>
              <a:rPr lang="en-US" sz="2400" dirty="0" smtClean="0"/>
              <a:t>Application </a:t>
            </a:r>
            <a:r>
              <a:rPr lang="en-US" sz="2400" dirty="0"/>
              <a:t>Requirements List: Statutory Requirements </a:t>
            </a:r>
          </a:p>
          <a:p>
            <a:pPr marL="0" indent="0">
              <a:buNone/>
              <a:defRPr/>
            </a:pPr>
            <a:endParaRPr lang="en-US" sz="2400" dirty="0"/>
          </a:p>
          <a:p>
            <a:pPr marL="0" indent="0">
              <a:buNone/>
              <a:defRPr/>
            </a:pPr>
            <a:r>
              <a:rPr lang="en-US" sz="2400" dirty="0"/>
              <a:t>Review the Statutory Requirement descriptions.</a:t>
            </a:r>
          </a:p>
          <a:p>
            <a:pPr>
              <a:defRPr/>
            </a:pPr>
            <a:endParaRPr lang="en-US" dirty="0"/>
          </a:p>
          <a:p>
            <a:pPr marL="0" indent="0">
              <a:buNone/>
              <a:defRPr/>
            </a:pPr>
            <a:endParaRPr lang="en-US" dirty="0"/>
          </a:p>
          <a:p>
            <a:pPr marL="0" indent="0">
              <a:buNone/>
              <a:defRPr/>
            </a:pPr>
            <a:r>
              <a:rPr lang="en-US" sz="2600" u="sng" dirty="0">
                <a:solidFill>
                  <a:srgbClr val="DA0000"/>
                </a:solidFill>
              </a:rPr>
              <a:t>Reflection:</a:t>
            </a:r>
          </a:p>
          <a:p>
            <a:pPr>
              <a:defRPr/>
            </a:pPr>
            <a:r>
              <a:rPr lang="en-US" sz="2400" dirty="0">
                <a:solidFill>
                  <a:srgbClr val="DA0000"/>
                </a:solidFill>
              </a:rPr>
              <a:t>How do the three requirements listed support each other?</a:t>
            </a:r>
          </a:p>
          <a:p>
            <a:pPr>
              <a:defRPr/>
            </a:pPr>
            <a:r>
              <a:rPr lang="en-US" sz="2400" dirty="0">
                <a:solidFill>
                  <a:srgbClr val="DA0000"/>
                </a:solidFill>
              </a:rPr>
              <a:t>What does each requirement mean for your district, campus, or site? </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7</a:t>
            </a:fld>
            <a:endParaRPr lang="en-US"/>
          </a:p>
        </p:txBody>
      </p:sp>
    </p:spTree>
    <p:extLst>
      <p:ext uri="{BB962C8B-B14F-4D97-AF65-F5344CB8AC3E}">
        <p14:creationId xmlns:p14="http://schemas.microsoft.com/office/powerpoint/2010/main" xmlns="" val="73775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08038"/>
          </a:xfrm>
        </p:spPr>
        <p:txBody>
          <a:bodyPr>
            <a:noAutofit/>
          </a:bodyPr>
          <a:lstStyle/>
          <a:p>
            <a:r>
              <a:rPr lang="en-US" sz="2800" b="0" dirty="0">
                <a:latin typeface="Arial" pitchFamily="34" charset="0"/>
                <a:cs typeface="Arial" pitchFamily="34" charset="0"/>
              </a:rPr>
              <a:t>Schedule 4:  </a:t>
            </a:r>
            <a:br>
              <a:rPr lang="en-US" sz="2800" b="0" dirty="0">
                <a:latin typeface="Arial" pitchFamily="34" charset="0"/>
                <a:cs typeface="Arial" pitchFamily="34" charset="0"/>
              </a:rPr>
            </a:br>
            <a:r>
              <a:rPr lang="en-US" sz="2800" b="0" dirty="0">
                <a:latin typeface="Arial" pitchFamily="34" charset="0"/>
                <a:cs typeface="Arial" pitchFamily="34" charset="0"/>
              </a:rPr>
              <a:t>Program Summary and Application </a:t>
            </a:r>
            <a:r>
              <a:rPr lang="en-US" sz="2800" b="0" dirty="0" smtClean="0">
                <a:latin typeface="Arial" pitchFamily="34" charset="0"/>
                <a:cs typeface="Arial" pitchFamily="34" charset="0"/>
              </a:rPr>
              <a:t>Requirements</a:t>
            </a:r>
            <a:endParaRPr lang="en-US" sz="2800" dirty="0"/>
          </a:p>
        </p:txBody>
      </p:sp>
      <p:sp>
        <p:nvSpPr>
          <p:cNvPr id="3" name="Content Placeholder 2"/>
          <p:cNvSpPr>
            <a:spLocks noGrp="1"/>
          </p:cNvSpPr>
          <p:nvPr>
            <p:ph idx="1"/>
          </p:nvPr>
        </p:nvSpPr>
        <p:spPr>
          <a:xfrm>
            <a:off x="457200" y="1828800"/>
            <a:ext cx="8229600" cy="4495800"/>
          </a:xfrm>
        </p:spPr>
        <p:txBody>
          <a:bodyPr/>
          <a:lstStyle/>
          <a:p>
            <a:pPr marL="0" indent="0">
              <a:buNone/>
            </a:pPr>
            <a:r>
              <a:rPr lang="en-US" sz="2400" dirty="0">
                <a:latin typeface="Arial" charset="0"/>
                <a:cs typeface="Arial" charset="0"/>
              </a:rPr>
              <a:t>Part 2: </a:t>
            </a:r>
            <a:r>
              <a:rPr lang="en-US" sz="2400" dirty="0" smtClean="0">
                <a:latin typeface="Arial" charset="0"/>
                <a:cs typeface="Arial" charset="0"/>
              </a:rPr>
              <a:t>Application </a:t>
            </a:r>
            <a:r>
              <a:rPr lang="en-US" sz="2400" dirty="0"/>
              <a:t>Requirements List: TEA Program Requirements</a:t>
            </a:r>
          </a:p>
          <a:p>
            <a:pPr marL="0" indent="0">
              <a:buNone/>
            </a:pPr>
            <a:endParaRPr lang="en-US" sz="2400" dirty="0"/>
          </a:p>
          <a:p>
            <a:pPr marL="0" indent="0">
              <a:buNone/>
            </a:pPr>
            <a:r>
              <a:rPr lang="en-US" sz="2400" dirty="0"/>
              <a:t>Review the TEA Program Requirement Descriptions.</a:t>
            </a:r>
          </a:p>
          <a:p>
            <a:pPr marL="0" indent="0">
              <a:buNone/>
            </a:pPr>
            <a:endParaRPr lang="en-US" sz="2600" dirty="0"/>
          </a:p>
          <a:p>
            <a:pPr marL="0" indent="0">
              <a:buNone/>
            </a:pPr>
            <a:endParaRPr lang="en-US" dirty="0">
              <a:latin typeface="Arial" charset="0"/>
              <a:cs typeface="Arial" charset="0"/>
            </a:endParaRPr>
          </a:p>
          <a:p>
            <a:pPr marL="0" indent="0">
              <a:buNone/>
            </a:pPr>
            <a:r>
              <a:rPr lang="en-US" sz="2600" u="sng" dirty="0">
                <a:solidFill>
                  <a:srgbClr val="DA0000"/>
                </a:solidFill>
                <a:latin typeface="Arial" charset="0"/>
                <a:cs typeface="Arial" charset="0"/>
              </a:rPr>
              <a:t>Reflection:</a:t>
            </a:r>
          </a:p>
          <a:p>
            <a:r>
              <a:rPr lang="en-US" sz="2400" dirty="0">
                <a:solidFill>
                  <a:srgbClr val="DA0000"/>
                </a:solidFill>
                <a:latin typeface="Arial" charset="0"/>
                <a:cs typeface="Arial" charset="0"/>
              </a:rPr>
              <a:t>What supervision and/or support will your campus/site need in order to meet these requirements?</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8</a:t>
            </a:fld>
            <a:endParaRPr lang="en-US"/>
          </a:p>
        </p:txBody>
      </p:sp>
    </p:spTree>
    <p:extLst>
      <p:ext uri="{BB962C8B-B14F-4D97-AF65-F5344CB8AC3E}">
        <p14:creationId xmlns:p14="http://schemas.microsoft.com/office/powerpoint/2010/main" xmlns="" val="116097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pitchFamily="34" charset="0"/>
                <a:cs typeface="Arial" pitchFamily="34" charset="0"/>
              </a:rPr>
              <a:t>Schedule 4B:</a:t>
            </a:r>
            <a:br>
              <a:rPr lang="en-US" b="0" dirty="0">
                <a:latin typeface="Arial" pitchFamily="34" charset="0"/>
                <a:cs typeface="Arial" pitchFamily="34" charset="0"/>
              </a:rPr>
            </a:br>
            <a:r>
              <a:rPr lang="en-US" b="0" dirty="0">
                <a:latin typeface="Arial" pitchFamily="34" charset="0"/>
                <a:cs typeface="Arial" pitchFamily="34" charset="0"/>
              </a:rPr>
              <a:t>Program Description: Needs and Objectives</a:t>
            </a:r>
            <a:endParaRPr lang="en-US" dirty="0"/>
          </a:p>
        </p:txBody>
      </p:sp>
      <p:sp>
        <p:nvSpPr>
          <p:cNvPr id="3" name="Content Placeholder 2"/>
          <p:cNvSpPr>
            <a:spLocks noGrp="1"/>
          </p:cNvSpPr>
          <p:nvPr>
            <p:ph idx="1"/>
          </p:nvPr>
        </p:nvSpPr>
        <p:spPr/>
        <p:txBody>
          <a:bodyPr/>
          <a:lstStyle/>
          <a:p>
            <a:pPr marL="0" indent="0">
              <a:buNone/>
            </a:pPr>
            <a:endParaRPr lang="en-US" dirty="0">
              <a:latin typeface="Arial" charset="0"/>
              <a:cs typeface="Arial" charset="0"/>
            </a:endParaRPr>
          </a:p>
          <a:p>
            <a:pPr marL="0" indent="0">
              <a:buNone/>
            </a:pPr>
            <a:r>
              <a:rPr lang="en-US" sz="2400" dirty="0">
                <a:latin typeface="Arial" charset="0"/>
                <a:cs typeface="Arial" charset="0"/>
              </a:rPr>
              <a:t>Part 1: </a:t>
            </a:r>
            <a:r>
              <a:rPr lang="en-US" sz="2400" dirty="0" smtClean="0">
                <a:latin typeface="Arial" charset="0"/>
                <a:cs typeface="Arial" charset="0"/>
              </a:rPr>
              <a:t>Target </a:t>
            </a:r>
            <a:r>
              <a:rPr lang="en-US" sz="2400" dirty="0">
                <a:latin typeface="Arial" charset="0"/>
                <a:cs typeface="Arial" charset="0"/>
              </a:rPr>
              <a:t>Population</a:t>
            </a:r>
          </a:p>
          <a:p>
            <a:pPr marL="0" indent="0">
              <a:buNone/>
            </a:pPr>
            <a:endParaRPr lang="en-US" sz="2400" dirty="0">
              <a:latin typeface="Arial" charset="0"/>
              <a:cs typeface="Arial" charset="0"/>
            </a:endParaRPr>
          </a:p>
          <a:p>
            <a:pPr marL="0" indent="0">
              <a:buNone/>
            </a:pPr>
            <a:r>
              <a:rPr lang="en-US" sz="2400" dirty="0">
                <a:latin typeface="Arial" charset="0"/>
                <a:cs typeface="Arial" charset="0"/>
              </a:rPr>
              <a:t>Part 2a: </a:t>
            </a:r>
            <a:r>
              <a:rPr lang="en-US" sz="2400" dirty="0" smtClean="0">
                <a:latin typeface="Arial" charset="0"/>
                <a:cs typeface="Arial" charset="0"/>
              </a:rPr>
              <a:t>Magnitude </a:t>
            </a:r>
            <a:r>
              <a:rPr lang="en-US" sz="2400" dirty="0">
                <a:latin typeface="Arial" charset="0"/>
                <a:cs typeface="Arial" charset="0"/>
              </a:rPr>
              <a:t>and Severity</a:t>
            </a:r>
          </a:p>
          <a:p>
            <a:pPr marL="0" indent="0">
              <a:buNone/>
            </a:pPr>
            <a:endParaRPr lang="en-US" sz="2600" dirty="0">
              <a:latin typeface="Arial" charset="0"/>
              <a:cs typeface="Arial" charset="0"/>
            </a:endParaRPr>
          </a:p>
          <a:p>
            <a:pPr marL="0" indent="0">
              <a:buNone/>
            </a:pPr>
            <a:endParaRPr lang="en-US" sz="2600" dirty="0">
              <a:latin typeface="Arial" charset="0"/>
              <a:cs typeface="Arial" charset="0"/>
            </a:endParaRPr>
          </a:p>
          <a:p>
            <a:pPr marL="0" indent="0">
              <a:buNone/>
            </a:pPr>
            <a:r>
              <a:rPr lang="en-US" sz="2600" u="sng" dirty="0">
                <a:solidFill>
                  <a:srgbClr val="DA0000"/>
                </a:solidFill>
                <a:latin typeface="Arial" charset="0"/>
                <a:cs typeface="Arial" charset="0"/>
              </a:rPr>
              <a:t>Reflection:</a:t>
            </a:r>
          </a:p>
          <a:p>
            <a:r>
              <a:rPr lang="en-US" sz="2400" dirty="0">
                <a:solidFill>
                  <a:srgbClr val="DA0000"/>
                </a:solidFill>
                <a:latin typeface="Arial" charset="0"/>
                <a:cs typeface="Arial" charset="0"/>
              </a:rPr>
              <a:t>How will the objectives of the TLI target the specific gaps, barriers, or weaknesses that have been identified for your Literacy Line?</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9</a:t>
            </a:fld>
            <a:endParaRPr lang="en-US"/>
          </a:p>
        </p:txBody>
      </p:sp>
    </p:spTree>
    <p:extLst>
      <p:ext uri="{BB962C8B-B14F-4D97-AF65-F5344CB8AC3E}">
        <p14:creationId xmlns:p14="http://schemas.microsoft.com/office/powerpoint/2010/main" xmlns="" val="34873806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537</TotalTime>
  <Words>2025</Words>
  <Application>Microsoft Macintosh PowerPoint</Application>
  <PresentationFormat>On-screen Show (4:3)</PresentationFormat>
  <Paragraphs>291</Paragraphs>
  <Slides>19</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AbcPrint</vt:lpstr>
      <vt:lpstr>Calibri</vt:lpstr>
      <vt:lpstr>ＭＳ Ｐゴシック</vt:lpstr>
      <vt:lpstr>1_Office Theme</vt:lpstr>
      <vt:lpstr>Acrobat Document</vt:lpstr>
      <vt:lpstr>Grant Walk-Through</vt:lpstr>
      <vt:lpstr>Goals</vt:lpstr>
      <vt:lpstr>TLI Grant: A Closer Look</vt:lpstr>
      <vt:lpstr>Annotated Table of Contents</vt:lpstr>
      <vt:lpstr>Schedule 4:  Program Summary and Application Requirements</vt:lpstr>
      <vt:lpstr>Schedule 4:  Program Summary and Application Requirements</vt:lpstr>
      <vt:lpstr>Schedule 4:   Program Summary and Application Requirements </vt:lpstr>
      <vt:lpstr>Schedule 4:   Program Summary and Application Requirements</vt:lpstr>
      <vt:lpstr>Schedule 4B: Program Description: Needs and Objectives</vt:lpstr>
      <vt:lpstr>Schedule 4B: Program Description: Needs and Objectives</vt:lpstr>
      <vt:lpstr>Schedule 4B: Program Description: Literacy Line &amp; Literacy Program</vt:lpstr>
      <vt:lpstr>Schedule 4B: Program Description: Program Management</vt:lpstr>
      <vt:lpstr>Schedule 4B: Program Description: Curriculum and Instruction</vt:lpstr>
      <vt:lpstr>Schedule 4B: Program Description: Curriculum and Instruction</vt:lpstr>
      <vt:lpstr>Schedule 4B: Program Description: Professional Development</vt:lpstr>
      <vt:lpstr>Schedule 4B: Program Description: Professional Development</vt:lpstr>
      <vt:lpstr>Schedule 4C: Performance, Assessment, and Evaluation</vt:lpstr>
      <vt:lpstr>Schedule 4C: Performance, Assessment, and Evaluation</vt:lpstr>
      <vt:lpstr>Texas Literacy Initiative</vt:lpstr>
    </vt:vector>
  </TitlesOfParts>
  <Company>UTHSC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Bang N</dc:creator>
  <cp:lastModifiedBy>mvgonzales</cp:lastModifiedBy>
  <cp:revision>36</cp:revision>
  <cp:lastPrinted>2012-03-10T18:24:50Z</cp:lastPrinted>
  <dcterms:created xsi:type="dcterms:W3CDTF">2011-10-18T13:49:32Z</dcterms:created>
  <dcterms:modified xsi:type="dcterms:W3CDTF">2012-08-15T21:13:56Z</dcterms:modified>
</cp:coreProperties>
</file>