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2" r:id="rId7"/>
    <p:sldId id="263" r:id="rId8"/>
    <p:sldId id="264" r:id="rId9"/>
    <p:sldId id="265" r:id="rId10"/>
  </p:sldIdLst>
  <p:sldSz cx="9144000" cy="6858000" type="screen4x3"/>
  <p:notesSz cx="7034213"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159" cy="464185"/>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sz="quarter" idx="1"/>
          </p:nvPr>
        </p:nvSpPr>
        <p:spPr>
          <a:xfrm>
            <a:off x="3984426" y="0"/>
            <a:ext cx="3048159" cy="464185"/>
          </a:xfrm>
          <a:prstGeom prst="rect">
            <a:avLst/>
          </a:prstGeom>
        </p:spPr>
        <p:txBody>
          <a:bodyPr vert="horz" lIns="93241" tIns="46621" rIns="93241" bIns="46621" rtlCol="0"/>
          <a:lstStyle>
            <a:lvl1pPr algn="r">
              <a:defRPr sz="1200"/>
            </a:lvl1pPr>
          </a:lstStyle>
          <a:p>
            <a:fld id="{68010622-581C-4945-98E3-034EB3CEFC27}" type="datetimeFigureOut">
              <a:rPr lang="en-US" smtClean="0"/>
              <a:pPr/>
              <a:t>1/25/2013</a:t>
            </a:fld>
            <a:endParaRPr lang="en-US" dirty="0"/>
          </a:p>
        </p:txBody>
      </p:sp>
      <p:sp>
        <p:nvSpPr>
          <p:cNvPr id="4" name="Footer Placeholder 3"/>
          <p:cNvSpPr>
            <a:spLocks noGrp="1"/>
          </p:cNvSpPr>
          <p:nvPr>
            <p:ph type="ftr" sz="quarter" idx="2"/>
          </p:nvPr>
        </p:nvSpPr>
        <p:spPr>
          <a:xfrm>
            <a:off x="0" y="8817904"/>
            <a:ext cx="3048159" cy="464185"/>
          </a:xfrm>
          <a:prstGeom prst="rect">
            <a:avLst/>
          </a:prstGeom>
        </p:spPr>
        <p:txBody>
          <a:bodyPr vert="horz" lIns="93241" tIns="46621" rIns="93241" bIns="4662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84426" y="8817904"/>
            <a:ext cx="3048159" cy="464185"/>
          </a:xfrm>
          <a:prstGeom prst="rect">
            <a:avLst/>
          </a:prstGeom>
        </p:spPr>
        <p:txBody>
          <a:bodyPr vert="horz" lIns="93241" tIns="46621" rIns="93241" bIns="46621" rtlCol="0" anchor="b"/>
          <a:lstStyle>
            <a:lvl1pPr algn="r">
              <a:defRPr sz="1200"/>
            </a:lvl1pPr>
          </a:lstStyle>
          <a:p>
            <a:fld id="{B798E75A-CA6B-480A-8B7A-46E7EBEFB9FE}"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F1C109-72F3-4677-A3CF-3CC277B64921}" type="datetimeFigureOut">
              <a:rPr lang="en-US" smtClean="0"/>
              <a:pPr/>
              <a:t>1/25/2013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33CC22-CCEC-4D85-993C-AC8B7E7AF64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33CC22-CCEC-4D85-993C-AC8B7E7AF6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33CC22-CCEC-4D85-993C-AC8B7E7AF6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33CC22-CCEC-4D85-993C-AC8B7E7AF64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733CC22-CCEC-4D85-993C-AC8B7E7AF64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33CC22-CCEC-4D85-993C-AC8B7E7AF64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733CC22-CCEC-4D85-993C-AC8B7E7AF64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733CC22-CCEC-4D85-993C-AC8B7E7AF64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F1C109-72F3-4677-A3CF-3CC277B64921}" type="datetimeFigureOut">
              <a:rPr lang="en-US" smtClean="0"/>
              <a:pPr/>
              <a:t>1/25/2013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733CC22-CCEC-4D85-993C-AC8B7E7AF64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F1C109-72F3-4677-A3CF-3CC277B64921}" type="datetimeFigureOut">
              <a:rPr lang="en-US" smtClean="0"/>
              <a:pPr/>
              <a:t>1/25/2013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733CC22-CCEC-4D85-993C-AC8B7E7AF64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F1C109-72F3-4677-A3CF-3CC277B64921}" type="datetimeFigureOut">
              <a:rPr lang="en-US" smtClean="0"/>
              <a:pPr/>
              <a:t>1/25/2013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33CC22-CCEC-4D85-993C-AC8B7E7AF64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F1C109-72F3-4677-A3CF-3CC277B64921}" type="datetimeFigureOut">
              <a:rPr lang="en-US" smtClean="0"/>
              <a:pPr/>
              <a:t>1/25/2013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33CC22-CCEC-4D85-993C-AC8B7E7AF64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isd.us/mart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lscheiber@bisd.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RTI Process and Implementation at </a:t>
            </a:r>
            <a:br>
              <a:rPr lang="en-US" dirty="0" smtClean="0"/>
            </a:br>
            <a:r>
              <a:rPr lang="en-US" dirty="0" smtClean="0"/>
              <a:t>Martin Elementary</a:t>
            </a:r>
            <a:endParaRPr lang="en-US" dirty="0"/>
          </a:p>
        </p:txBody>
      </p:sp>
      <p:sp>
        <p:nvSpPr>
          <p:cNvPr id="3" name="Subtitle 2"/>
          <p:cNvSpPr>
            <a:spLocks noGrp="1"/>
          </p:cNvSpPr>
          <p:nvPr>
            <p:ph type="subTitle" idx="1"/>
          </p:nvPr>
        </p:nvSpPr>
        <p:spPr>
          <a:xfrm>
            <a:off x="685800" y="4114800"/>
            <a:ext cx="7772400" cy="1199704"/>
          </a:xfrm>
        </p:spPr>
        <p:txBody>
          <a:bodyPr>
            <a:normAutofit/>
          </a:bodyPr>
          <a:lstStyle/>
          <a:p>
            <a:r>
              <a:rPr lang="en-US" dirty="0" smtClean="0"/>
              <a:t>Martin RTI Coordinator: Letty Scheiber</a:t>
            </a:r>
          </a:p>
          <a:p>
            <a:r>
              <a:rPr lang="en-US" dirty="0" smtClean="0"/>
              <a:t>Presented By: Daisy Salinas, TLI Specialist</a:t>
            </a:r>
          </a:p>
          <a:p>
            <a:endParaRPr lang="en-US" dirty="0"/>
          </a:p>
        </p:txBody>
      </p:sp>
      <p:pic>
        <p:nvPicPr>
          <p:cNvPr id="4" name="Picture 3" descr="martin.jpg"/>
          <p:cNvPicPr>
            <a:picLocks noChangeAspect="1"/>
          </p:cNvPicPr>
          <p:nvPr/>
        </p:nvPicPr>
        <p:blipFill>
          <a:blip r:embed="rId2" cstate="print"/>
          <a:stretch>
            <a:fillRect/>
          </a:stretch>
        </p:blipFill>
        <p:spPr>
          <a:xfrm>
            <a:off x="685800" y="381000"/>
            <a:ext cx="2175968" cy="18958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RTI Process and Flow Chart</a:t>
            </a:r>
            <a:endParaRPr lang="en-US" dirty="0"/>
          </a:p>
        </p:txBody>
      </p:sp>
      <p:pic>
        <p:nvPicPr>
          <p:cNvPr id="6" name="Picture 2"/>
          <p:cNvPicPr>
            <a:picLocks noGrp="1" noChangeAspect="1" noChangeArrowheads="1"/>
          </p:cNvPicPr>
          <p:nvPr>
            <p:ph idx="1"/>
          </p:nvPr>
        </p:nvPicPr>
        <p:blipFill>
          <a:blip r:embed="rId2" cstate="print"/>
          <a:srcRect l="30556" t="15111" r="31666" b="5778"/>
          <a:stretch>
            <a:fillRect/>
          </a:stretch>
        </p:blipFill>
        <p:spPr bwMode="auto">
          <a:xfrm>
            <a:off x="2667000" y="1219200"/>
            <a:ext cx="4091232" cy="5354661"/>
          </a:xfrm>
          <a:prstGeom prst="rect">
            <a:avLst/>
          </a:prstGeom>
          <a:ln w="127000" cap="sq">
            <a:solidFill>
              <a:srgbClr val="000000"/>
            </a:solidFill>
            <a:miter lim="800000"/>
          </a:ln>
          <a:effectLst>
            <a:outerShdw blurRad="57150" dist="50800" dir="2700000" algn="tl" rotWithShape="0">
              <a:srgbClr val="000000">
                <a:alpha val="40000"/>
              </a:srgbClr>
            </a:outerShdw>
          </a:effectLst>
        </p:spPr>
      </p:pic>
      <p:cxnSp>
        <p:nvCxnSpPr>
          <p:cNvPr id="10" name="Straight Arrow Connector 9"/>
          <p:cNvCxnSpPr/>
          <p:nvPr/>
        </p:nvCxnSpPr>
        <p:spPr>
          <a:xfrm flipV="1">
            <a:off x="1676400" y="2514600"/>
            <a:ext cx="1143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 y="2057400"/>
            <a:ext cx="12192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en-US" sz="1000" dirty="0" smtClean="0"/>
              <a:t>The RTI process is followed as outlined in our District Policy.</a:t>
            </a:r>
            <a:endParaRPr lang="en-US" sz="1000" dirty="0"/>
          </a:p>
        </p:txBody>
      </p:sp>
      <p:cxnSp>
        <p:nvCxnSpPr>
          <p:cNvPr id="19" name="Elbow Connector 18"/>
          <p:cNvCxnSpPr/>
          <p:nvPr/>
        </p:nvCxnSpPr>
        <p:spPr>
          <a:xfrm rot="10800000" flipV="1">
            <a:off x="6934200" y="2133600"/>
            <a:ext cx="8382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00" y="1295400"/>
            <a:ext cx="1371600" cy="30162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000" dirty="0" smtClean="0"/>
              <a:t>When a teacher wants to begin an RTI the teacher is responsible for obtaining the forms from the online BISD website and complete the initial referral  for RTI. Teachers are encouraged to start as soon as they see a problem with the student instead of waiting for the next scheduled RTI meeting.</a:t>
            </a: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RTI Menu: Tiers</a:t>
            </a:r>
            <a:endParaRPr lang="en-US" dirty="0"/>
          </a:p>
        </p:txBody>
      </p:sp>
      <p:pic>
        <p:nvPicPr>
          <p:cNvPr id="2050" name="Picture 2"/>
          <p:cNvPicPr>
            <a:picLocks noGrp="1" noChangeAspect="1" noChangeArrowheads="1"/>
          </p:cNvPicPr>
          <p:nvPr>
            <p:ph idx="1"/>
          </p:nvPr>
        </p:nvPicPr>
        <p:blipFill>
          <a:blip r:embed="rId2" cstate="print"/>
          <a:srcRect l="17380" t="14416" r="18432" b="9821"/>
          <a:stretch>
            <a:fillRect/>
          </a:stretch>
        </p:blipFill>
        <p:spPr bwMode="auto">
          <a:xfrm>
            <a:off x="1981200" y="1600200"/>
            <a:ext cx="5486400" cy="4400862"/>
          </a:xfrm>
          <a:prstGeom prst="rect">
            <a:avLst/>
          </a:prstGeom>
          <a:ln w="127000" cap="sq">
            <a:solidFill>
              <a:srgbClr val="000000"/>
            </a:solidFill>
            <a:miter lim="800000"/>
          </a:ln>
          <a:effectLst>
            <a:outerShdw blurRad="57150" dist="50800" dir="2700000" algn="tl" rotWithShape="0">
              <a:srgbClr val="000000">
                <a:alpha val="40000"/>
              </a:srgbClr>
            </a:outerShdw>
          </a:effectLst>
        </p:spPr>
      </p:pic>
      <p:cxnSp>
        <p:nvCxnSpPr>
          <p:cNvPr id="6" name="Straight Arrow Connector 5"/>
          <p:cNvCxnSpPr/>
          <p:nvPr/>
        </p:nvCxnSpPr>
        <p:spPr>
          <a:xfrm>
            <a:off x="1295400" y="2819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 y="2057400"/>
            <a:ext cx="1143000" cy="193899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000" dirty="0" smtClean="0"/>
              <a:t>Teachers use TPRI/TL Results, Benchmarks, continuing RTI’s, and student grades to determine whether a child needs to be monitored through RTI. </a:t>
            </a:r>
            <a:endParaRPr lang="en-US" sz="1000" dirty="0"/>
          </a:p>
        </p:txBody>
      </p:sp>
      <p:cxnSp>
        <p:nvCxnSpPr>
          <p:cNvPr id="13" name="Elbow Connector 12"/>
          <p:cNvCxnSpPr/>
          <p:nvPr/>
        </p:nvCxnSpPr>
        <p:spPr>
          <a:xfrm rot="10800000">
            <a:off x="7696200" y="2743200"/>
            <a:ext cx="685800" cy="5334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772400" y="3581400"/>
            <a:ext cx="1066800" cy="163121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000" dirty="0" smtClean="0"/>
              <a:t>Monitoring of intervention takes place via teacher observations, intervention times with istation, and classroom visitations. </a:t>
            </a:r>
            <a:endParaRPr lang="en-US"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086600" cy="4525963"/>
          </a:xfrm>
        </p:spPr>
        <p:txBody>
          <a:bodyPr>
            <a:normAutofit/>
          </a:bodyPr>
          <a:lstStyle/>
          <a:p>
            <a:r>
              <a:rPr lang="en-US" dirty="0" smtClean="0"/>
              <a:t>The Martin RTI Committee is comprised of:</a:t>
            </a:r>
          </a:p>
          <a:p>
            <a:endParaRPr lang="en-US" dirty="0" smtClean="0"/>
          </a:p>
          <a:p>
            <a:pPr lvl="1">
              <a:buFont typeface="Wingdings" pitchFamily="2" charset="2"/>
              <a:buChar char="v"/>
            </a:pPr>
            <a:r>
              <a:rPr lang="en-US" sz="1800" dirty="0" smtClean="0"/>
              <a:t>Principal- Gilda Jo Peña</a:t>
            </a:r>
          </a:p>
          <a:p>
            <a:pPr lvl="1">
              <a:buFont typeface="Wingdings" pitchFamily="2" charset="2"/>
              <a:buChar char="v"/>
            </a:pPr>
            <a:r>
              <a:rPr lang="en-US" sz="1800" dirty="0" smtClean="0"/>
              <a:t>Coordinator/Counselor-Letty Scheiber</a:t>
            </a:r>
          </a:p>
          <a:p>
            <a:pPr lvl="1">
              <a:buFont typeface="Wingdings" pitchFamily="2" charset="2"/>
              <a:buChar char="v"/>
            </a:pPr>
            <a:r>
              <a:rPr lang="en-US" sz="1800" dirty="0" smtClean="0"/>
              <a:t>Grade Level Teachers</a:t>
            </a:r>
          </a:p>
          <a:p>
            <a:pPr lvl="6">
              <a:buNone/>
            </a:pPr>
            <a:endParaRPr lang="en-US" dirty="0" smtClean="0"/>
          </a:p>
          <a:p>
            <a:pPr lvl="6">
              <a:buNone/>
            </a:pPr>
            <a:endParaRPr lang="en-US" dirty="0"/>
          </a:p>
        </p:txBody>
      </p:sp>
      <p:sp>
        <p:nvSpPr>
          <p:cNvPr id="3" name="Title 2"/>
          <p:cNvSpPr>
            <a:spLocks noGrp="1"/>
          </p:cNvSpPr>
          <p:nvPr>
            <p:ph type="title"/>
          </p:nvPr>
        </p:nvSpPr>
        <p:spPr/>
        <p:txBody>
          <a:bodyPr/>
          <a:lstStyle/>
          <a:p>
            <a:r>
              <a:rPr lang="en-US" dirty="0" smtClean="0"/>
              <a:t>RTI Committee</a:t>
            </a:r>
            <a:endParaRPr lang="en-US" dirty="0"/>
          </a:p>
        </p:txBody>
      </p:sp>
      <p:pic>
        <p:nvPicPr>
          <p:cNvPr id="3074" name="Picture 2" descr="C:\Program Files\Microsoft Office\MEDIA\CAGCAT10\j0233018.wmf"/>
          <p:cNvPicPr>
            <a:picLocks noChangeAspect="1" noChangeArrowheads="1"/>
          </p:cNvPicPr>
          <p:nvPr/>
        </p:nvPicPr>
        <p:blipFill>
          <a:blip r:embed="rId2" cstate="print"/>
          <a:srcRect/>
          <a:stretch>
            <a:fillRect/>
          </a:stretch>
        </p:blipFill>
        <p:spPr bwMode="auto">
          <a:xfrm>
            <a:off x="4876800" y="3962400"/>
            <a:ext cx="2743200" cy="261494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sz="2400" dirty="0" smtClean="0"/>
              <a:t>Within the first 3 weeks of school the teachers are given a list of RTI students in their classroom and they are expected to review the file and update the RTI 5 for the new year</a:t>
            </a:r>
            <a:r>
              <a:rPr lang="en-US" sz="2400" dirty="0" smtClean="0"/>
              <a:t>. </a:t>
            </a:r>
            <a:endParaRPr lang="en-US" sz="2400" dirty="0" smtClean="0"/>
          </a:p>
          <a:p>
            <a:r>
              <a:rPr lang="en-US" sz="2400" dirty="0" smtClean="0"/>
              <a:t>Meetings are held once every six weeks.</a:t>
            </a:r>
          </a:p>
          <a:p>
            <a:r>
              <a:rPr lang="en-US" sz="2400" dirty="0" smtClean="0"/>
              <a:t>Dates for these meetings are prescheduled and included in the teacher handbook at the beginning of the year. </a:t>
            </a:r>
          </a:p>
          <a:p>
            <a:r>
              <a:rPr lang="en-US" sz="2400" dirty="0" smtClean="0"/>
              <a:t>Meetings take place during grade level planning period. </a:t>
            </a:r>
          </a:p>
          <a:p>
            <a:r>
              <a:rPr lang="en-US" sz="2400" dirty="0" smtClean="0"/>
              <a:t>During these meetings teachers discuss the progress of the student, at risk populations, failing grades, and any changes in interventions or updated information.</a:t>
            </a:r>
          </a:p>
          <a:p>
            <a:r>
              <a:rPr lang="en-US" sz="2400" dirty="0" smtClean="0"/>
              <a:t>Coordinator types out notes on each student and follows up with any RTI changes/updates/referrals.</a:t>
            </a:r>
          </a:p>
          <a:p>
            <a:pPr>
              <a:buNone/>
            </a:pPr>
            <a:endParaRPr lang="en-US" sz="1800" dirty="0" smtClean="0"/>
          </a:p>
          <a:p>
            <a:endParaRPr lang="en-US" sz="1800" dirty="0"/>
          </a:p>
        </p:txBody>
      </p:sp>
      <p:sp>
        <p:nvSpPr>
          <p:cNvPr id="2" name="Title 1"/>
          <p:cNvSpPr>
            <a:spLocks noGrp="1"/>
          </p:cNvSpPr>
          <p:nvPr>
            <p:ph type="title"/>
          </p:nvPr>
        </p:nvSpPr>
        <p:spPr/>
        <p:txBody>
          <a:bodyPr/>
          <a:lstStyle/>
          <a:p>
            <a:r>
              <a:rPr lang="en-US" dirty="0" smtClean="0"/>
              <a:t>RTI Process at Martin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Teachers are expected to bring updated RTI packet/forms</a:t>
            </a:r>
            <a:r>
              <a:rPr lang="en-US" dirty="0" smtClean="0"/>
              <a:t>. </a:t>
            </a:r>
          </a:p>
          <a:p>
            <a:r>
              <a:rPr lang="en-US" dirty="0" smtClean="0">
                <a:hlinkClick r:id="rId2"/>
              </a:rPr>
              <a:t>www.bisd.us/martin</a:t>
            </a:r>
            <a:endParaRPr lang="en-US" dirty="0" smtClean="0"/>
          </a:p>
          <a:p>
            <a:pPr>
              <a:buNone/>
            </a:pPr>
            <a:endParaRPr lang="en-US" dirty="0" smtClean="0"/>
          </a:p>
          <a:p>
            <a:r>
              <a:rPr lang="en-US" dirty="0" smtClean="0"/>
              <a:t>Work samples that support the set intervention and show whether the student </a:t>
            </a:r>
            <a:r>
              <a:rPr lang="en-US" dirty="0" smtClean="0"/>
              <a:t>needs additional interventions or support. </a:t>
            </a:r>
            <a:endParaRPr lang="en-US" dirty="0" smtClean="0"/>
          </a:p>
          <a:p>
            <a:r>
              <a:rPr lang="en-US" dirty="0" smtClean="0"/>
              <a:t>TPRI/TL Most updated results updated in </a:t>
            </a:r>
            <a:r>
              <a:rPr lang="en-US" dirty="0" smtClean="0"/>
              <a:t>BOY/MOY/EOY.</a:t>
            </a:r>
            <a:endParaRPr lang="en-US" dirty="0" smtClean="0"/>
          </a:p>
          <a:p>
            <a:r>
              <a:rPr lang="en-US" dirty="0" smtClean="0"/>
              <a:t>Most recent report card for the student must also be included in the RTI. </a:t>
            </a:r>
          </a:p>
          <a:p>
            <a:r>
              <a:rPr lang="en-US" dirty="0" smtClean="0"/>
              <a:t>Teacher/s must be ready to address and answer questions regarding this child and the interventions they chose to use. </a:t>
            </a:r>
          </a:p>
          <a:p>
            <a:r>
              <a:rPr lang="en-US" dirty="0" smtClean="0"/>
              <a:t>Interventions must be research based and must be taking place during intervention time and abiding by the RTI Menu </a:t>
            </a:r>
          </a:p>
          <a:p>
            <a:endParaRPr lang="en-US" dirty="0"/>
          </a:p>
        </p:txBody>
      </p:sp>
      <p:sp>
        <p:nvSpPr>
          <p:cNvPr id="3" name="Title 2"/>
          <p:cNvSpPr>
            <a:spLocks noGrp="1"/>
          </p:cNvSpPr>
          <p:nvPr>
            <p:ph type="title"/>
          </p:nvPr>
        </p:nvSpPr>
        <p:spPr/>
        <p:txBody>
          <a:bodyPr/>
          <a:lstStyle/>
          <a:p>
            <a:r>
              <a:rPr lang="en-US" dirty="0" smtClean="0"/>
              <a:t>Teacher expectations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dirty="0" smtClean="0"/>
              <a:t>RTI’s are filed in folders and collected by the coordinator at every RTI meeting. If any updates need to be made they are addressed with the coordinator. </a:t>
            </a:r>
            <a:endParaRPr lang="en-US" sz="2800" dirty="0" smtClean="0"/>
          </a:p>
          <a:p>
            <a:pPr>
              <a:buNone/>
            </a:pPr>
            <a:endParaRPr lang="en-US" sz="2800" dirty="0" smtClean="0"/>
          </a:p>
          <a:p>
            <a:r>
              <a:rPr lang="en-US" sz="2800" dirty="0" smtClean="0"/>
              <a:t>RTI Folders that are used for updates are color coded by grade level making it easier to file and organize</a:t>
            </a:r>
            <a:r>
              <a:rPr lang="en-US" sz="2800" dirty="0" smtClean="0"/>
              <a:t>.</a:t>
            </a:r>
          </a:p>
          <a:p>
            <a:pPr lvl="2">
              <a:buNone/>
            </a:pPr>
            <a:r>
              <a:rPr lang="en-US" sz="2200" dirty="0" smtClean="0"/>
              <a:t> </a:t>
            </a:r>
            <a:r>
              <a:rPr lang="en-US" sz="2200" dirty="0" smtClean="0">
                <a:solidFill>
                  <a:srgbClr val="0070C0"/>
                </a:solidFill>
              </a:rPr>
              <a:t>Kinder, </a:t>
            </a:r>
            <a:r>
              <a:rPr lang="en-US" sz="2200" dirty="0" smtClean="0">
                <a:solidFill>
                  <a:srgbClr val="7030A0"/>
                </a:solidFill>
              </a:rPr>
              <a:t>1</a:t>
            </a:r>
            <a:r>
              <a:rPr lang="en-US" sz="2200" baseline="30000" dirty="0" smtClean="0">
                <a:solidFill>
                  <a:srgbClr val="7030A0"/>
                </a:solidFill>
              </a:rPr>
              <a:t>st</a:t>
            </a:r>
            <a:r>
              <a:rPr lang="en-US" sz="2200" dirty="0" smtClean="0">
                <a:solidFill>
                  <a:srgbClr val="7030A0"/>
                </a:solidFill>
              </a:rPr>
              <a:t> Grade</a:t>
            </a:r>
            <a:r>
              <a:rPr lang="en-US" sz="2200" dirty="0" smtClean="0">
                <a:solidFill>
                  <a:srgbClr val="0070C0"/>
                </a:solidFill>
              </a:rPr>
              <a:t>, </a:t>
            </a:r>
            <a:r>
              <a:rPr lang="en-US" sz="2200" dirty="0" smtClean="0">
                <a:solidFill>
                  <a:srgbClr val="00B050"/>
                </a:solidFill>
              </a:rPr>
              <a:t>2</a:t>
            </a:r>
            <a:r>
              <a:rPr lang="en-US" sz="2200" baseline="30000" dirty="0" smtClean="0">
                <a:solidFill>
                  <a:srgbClr val="00B050"/>
                </a:solidFill>
              </a:rPr>
              <a:t>nd</a:t>
            </a:r>
            <a:r>
              <a:rPr lang="en-US" sz="2200" dirty="0" smtClean="0">
                <a:solidFill>
                  <a:srgbClr val="00B050"/>
                </a:solidFill>
              </a:rPr>
              <a:t> Grade</a:t>
            </a:r>
            <a:r>
              <a:rPr lang="en-US" sz="2200" dirty="0" smtClean="0">
                <a:solidFill>
                  <a:srgbClr val="0070C0"/>
                </a:solidFill>
              </a:rPr>
              <a:t>, </a:t>
            </a:r>
            <a:r>
              <a:rPr lang="en-US" sz="2200" dirty="0" smtClean="0">
                <a:solidFill>
                  <a:srgbClr val="FF0000"/>
                </a:solidFill>
              </a:rPr>
              <a:t>3</a:t>
            </a:r>
            <a:r>
              <a:rPr lang="en-US" sz="2200" baseline="30000" dirty="0" smtClean="0">
                <a:solidFill>
                  <a:srgbClr val="FF0000"/>
                </a:solidFill>
              </a:rPr>
              <a:t>rd</a:t>
            </a:r>
            <a:r>
              <a:rPr lang="en-US" sz="2200" dirty="0" smtClean="0">
                <a:solidFill>
                  <a:srgbClr val="FF0000"/>
                </a:solidFill>
              </a:rPr>
              <a:t> Grade</a:t>
            </a:r>
            <a:r>
              <a:rPr lang="en-US" sz="2200" dirty="0" smtClean="0">
                <a:solidFill>
                  <a:srgbClr val="0070C0"/>
                </a:solidFill>
              </a:rPr>
              <a:t>, 4</a:t>
            </a:r>
            <a:r>
              <a:rPr lang="en-US" sz="2200" baseline="30000" dirty="0" smtClean="0">
                <a:solidFill>
                  <a:srgbClr val="0070C0"/>
                </a:solidFill>
              </a:rPr>
              <a:t>th</a:t>
            </a:r>
            <a:r>
              <a:rPr lang="en-US" sz="2200" dirty="0" smtClean="0">
                <a:solidFill>
                  <a:srgbClr val="0070C0"/>
                </a:solidFill>
              </a:rPr>
              <a:t> Grade, </a:t>
            </a:r>
            <a:r>
              <a:rPr lang="en-US" sz="2200" dirty="0" smtClean="0">
                <a:solidFill>
                  <a:srgbClr val="FFC000"/>
                </a:solidFill>
              </a:rPr>
              <a:t>5</a:t>
            </a:r>
            <a:r>
              <a:rPr lang="en-US" sz="2200" baseline="30000" dirty="0" smtClean="0">
                <a:solidFill>
                  <a:srgbClr val="FFC000"/>
                </a:solidFill>
              </a:rPr>
              <a:t>th</a:t>
            </a:r>
            <a:r>
              <a:rPr lang="en-US" sz="2200" dirty="0" smtClean="0">
                <a:solidFill>
                  <a:srgbClr val="FFC000"/>
                </a:solidFill>
              </a:rPr>
              <a:t> Grade</a:t>
            </a:r>
            <a:br>
              <a:rPr lang="en-US" sz="2200" dirty="0" smtClean="0">
                <a:solidFill>
                  <a:srgbClr val="FFC000"/>
                </a:solidFill>
              </a:rPr>
            </a:br>
            <a:endParaRPr lang="en-US" sz="2200" dirty="0" smtClean="0">
              <a:solidFill>
                <a:srgbClr val="FFC000"/>
              </a:solidFill>
            </a:endParaRPr>
          </a:p>
          <a:p>
            <a:r>
              <a:rPr lang="en-US" sz="2800" dirty="0" smtClean="0"/>
              <a:t>All labels include student information grade level and continue on to other grade levels using card stock dividers with the respective year printed on it. </a:t>
            </a:r>
          </a:p>
          <a:p>
            <a:pPr>
              <a:buNone/>
            </a:pPr>
            <a:r>
              <a:rPr lang="en-US" sz="2800" dirty="0" smtClean="0"/>
              <a:t> </a:t>
            </a:r>
            <a:r>
              <a:rPr lang="en-US" sz="2800" dirty="0" smtClean="0"/>
              <a:t>		(Please view sample)</a:t>
            </a:r>
          </a:p>
          <a:p>
            <a:pPr>
              <a:buNone/>
            </a:pPr>
            <a:endParaRPr lang="en-US" sz="2800" dirty="0" smtClean="0"/>
          </a:p>
          <a:p>
            <a:r>
              <a:rPr lang="en-US" sz="2800" dirty="0" smtClean="0"/>
              <a:t>Work samples are always included with any modifications and printed clarification of the intervention applied by the teacher. </a:t>
            </a:r>
          </a:p>
          <a:p>
            <a:endParaRPr lang="en-US" sz="2800" dirty="0" smtClean="0"/>
          </a:p>
          <a:p>
            <a:endParaRPr lang="en-US" sz="2800" dirty="0" smtClean="0"/>
          </a:p>
          <a:p>
            <a:endParaRPr lang="en-US" dirty="0"/>
          </a:p>
        </p:txBody>
      </p:sp>
      <p:sp>
        <p:nvSpPr>
          <p:cNvPr id="3" name="Title 2"/>
          <p:cNvSpPr>
            <a:spLocks noGrp="1"/>
          </p:cNvSpPr>
          <p:nvPr>
            <p:ph type="title"/>
          </p:nvPr>
        </p:nvSpPr>
        <p:spPr/>
        <p:txBody>
          <a:bodyPr/>
          <a:lstStyle/>
          <a:p>
            <a:r>
              <a:rPr lang="en-US" dirty="0" smtClean="0"/>
              <a:t>RTI Folders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Set the dates for RTI Meetings in advance and stick to the schedule as much as possible.</a:t>
            </a:r>
          </a:p>
          <a:p>
            <a:r>
              <a:rPr lang="en-US" dirty="0" smtClean="0"/>
              <a:t>Do not wait until the set RTI meeting to continue or update RTI’s be mindful that teachers have plenty on their plate so reminders are not only necessary but appreciated. (Form attached)</a:t>
            </a:r>
          </a:p>
          <a:p>
            <a:r>
              <a:rPr lang="en-US" dirty="0" smtClean="0"/>
              <a:t>Color code and label for further referrals to keep tabs on the RTI’s and minimize errors. </a:t>
            </a:r>
          </a:p>
          <a:p>
            <a:r>
              <a:rPr lang="en-US" dirty="0" smtClean="0"/>
              <a:t>Be CONSISTENT!!!! </a:t>
            </a:r>
          </a:p>
          <a:p>
            <a:endParaRPr lang="en-US" dirty="0"/>
          </a:p>
        </p:txBody>
      </p:sp>
      <p:sp>
        <p:nvSpPr>
          <p:cNvPr id="3" name="Title 2"/>
          <p:cNvSpPr>
            <a:spLocks noGrp="1"/>
          </p:cNvSpPr>
          <p:nvPr>
            <p:ph type="title"/>
          </p:nvPr>
        </p:nvSpPr>
        <p:spPr/>
        <p:txBody>
          <a:bodyPr/>
          <a:lstStyle/>
          <a:p>
            <a:r>
              <a:rPr lang="en-US" dirty="0" smtClean="0"/>
              <a:t>Tips from the RTI Coordinator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have any further questions please contact:</a:t>
            </a:r>
          </a:p>
          <a:p>
            <a:endParaRPr lang="en-US" dirty="0" smtClean="0"/>
          </a:p>
          <a:p>
            <a:pPr>
              <a:buFont typeface="Wingdings" pitchFamily="2" charset="2"/>
              <a:buChar char="v"/>
            </a:pPr>
            <a:r>
              <a:rPr lang="en-US" dirty="0" smtClean="0"/>
              <a:t>Letty Scheiber </a:t>
            </a:r>
          </a:p>
          <a:p>
            <a:pPr lvl="1">
              <a:buNone/>
            </a:pPr>
            <a:r>
              <a:rPr lang="en-US" dirty="0" smtClean="0"/>
              <a:t>		(956)-698-0459</a:t>
            </a:r>
          </a:p>
          <a:p>
            <a:pPr lvl="1">
              <a:buNone/>
            </a:pPr>
            <a:r>
              <a:rPr lang="en-US" dirty="0" smtClean="0"/>
              <a:t>		</a:t>
            </a:r>
            <a:r>
              <a:rPr lang="en-US" dirty="0" smtClean="0">
                <a:hlinkClick r:id="rId2"/>
              </a:rPr>
              <a:t>lscheiber@bisd.us</a:t>
            </a:r>
            <a:endParaRPr lang="en-US" dirty="0" smtClean="0"/>
          </a:p>
          <a:p>
            <a:pPr lvl="1">
              <a:buNone/>
            </a:pPr>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t>Thank you!!!</a:t>
            </a:r>
            <a:endParaRPr lang="en-US" dirty="0"/>
          </a:p>
        </p:txBody>
      </p:sp>
      <p:pic>
        <p:nvPicPr>
          <p:cNvPr id="4" name="Picture 3" descr="Scheiber-Letty-00040.jpg"/>
          <p:cNvPicPr>
            <a:picLocks noChangeAspect="1"/>
          </p:cNvPicPr>
          <p:nvPr/>
        </p:nvPicPr>
        <p:blipFill>
          <a:blip r:embed="rId3" cstate="print"/>
          <a:stretch>
            <a:fillRect/>
          </a:stretch>
        </p:blipFill>
        <p:spPr>
          <a:xfrm>
            <a:off x="5562600" y="2286000"/>
            <a:ext cx="1270000" cy="19050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TotalTime>
  <Words>528</Words>
  <Application>Microsoft Office PowerPoint</Application>
  <PresentationFormat>On-screen Show (4:3)</PresentationFormat>
  <Paragraphs>52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RTI Process and Implementation at  Martin Elementary</vt:lpstr>
      <vt:lpstr>RTI Process and Flow Chart</vt:lpstr>
      <vt:lpstr>RTI Menu: Tiers</vt:lpstr>
      <vt:lpstr>RTI Committee</vt:lpstr>
      <vt:lpstr>RTI Process at Martin </vt:lpstr>
      <vt:lpstr>Teacher expectations</vt:lpstr>
      <vt:lpstr>RTI Folders</vt:lpstr>
      <vt:lpstr>Tips from the RTI Coordinator</vt:lpstr>
      <vt:lpstr>Thank you!!!</vt:lpstr>
    </vt:vector>
  </TitlesOfParts>
  <Company>BISD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RTI Process and Implementation at  Martin Elementary</dc:title>
  <dc:creator>Administrator</dc:creator>
  <cp:lastModifiedBy>Administrator</cp:lastModifiedBy>
  <cp:revision>16</cp:revision>
  <dcterms:created xsi:type="dcterms:W3CDTF">2013-01-22T21:53:46Z</dcterms:created>
  <dcterms:modified xsi:type="dcterms:W3CDTF">2013-01-25T16:46:23Z</dcterms:modified>
</cp:coreProperties>
</file>